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5"/>
    <p:sldMasterId id="2147483671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</p:sldIdLst>
  <p:sldSz cy="5143500" cx="9144000"/>
  <p:notesSz cx="6858000" cy="9144000"/>
  <p:embeddedFontLst>
    <p:embeddedFont>
      <p:font typeface="Arapey"/>
      <p:regular r:id="rId28"/>
      <p: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321D026E-C1A6-45B1-BCB7-3F266F69EC4B}">
  <a:tblStyle styleId="{321D026E-C1A6-45B1-BCB7-3F266F69EC4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font" Target="fonts/Arapey-regular.fntdata"/><Relationship Id="rId27" Type="http://schemas.openxmlformats.org/officeDocument/2006/relationships/slide" Target="slides/slide20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29" Type="http://schemas.openxmlformats.org/officeDocument/2006/relationships/font" Target="fonts/Arapey-italic.fntdata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20e0c88b69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g320e0c88b69_0_1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320d3064b99_2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g320d3064b99_2_14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20d3064b99_2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g320d3064b99_2_15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320ddce534e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g320ddce534e_0_9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20f40bb04c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g320f40bb04c_0_4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320d3064b99_2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 Results - Optical Flow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Second box  - Conv NN + LSTM </a:t>
            </a:r>
            <a:endParaRPr/>
          </a:p>
        </p:txBody>
      </p:sp>
      <p:sp>
        <p:nvSpPr>
          <p:cNvPr id="233" name="Google Shape;233;g320d3064b99_2_18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20ddce534e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g320ddce534e_0_10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320d3064b99_2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Arapey"/>
                <a:ea typeface="Arapey"/>
                <a:cs typeface="Arapey"/>
                <a:sym typeface="Arapey"/>
              </a:rPr>
              <a:t>Iterative modeling refines the balance between accuracy and usability, supporting faster, smarter wildfire response.</a:t>
            </a:r>
            <a:endParaRPr sz="1800">
              <a:solidFill>
                <a:schemeClr val="dk1"/>
              </a:solidFill>
              <a:latin typeface="Arapey"/>
              <a:ea typeface="Arapey"/>
              <a:cs typeface="Arapey"/>
              <a:sym typeface="Arapey"/>
            </a:endParaRPr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apey"/>
              <a:buAutoNum type="arabicPeriod"/>
            </a:pPr>
            <a:r>
              <a:rPr lang="en" sz="1800">
                <a:solidFill>
                  <a:schemeClr val="dk1"/>
                </a:solidFill>
                <a:latin typeface="Arapey"/>
                <a:ea typeface="Arapey"/>
                <a:cs typeface="Arapey"/>
                <a:sym typeface="Arapey"/>
              </a:rPr>
              <a:t>Enhanced Risk Assessment for Insurance - Improved wildfire predictions refine risk assessment and policy pricing, reducing financial losses.</a:t>
            </a:r>
            <a:endParaRPr sz="1800">
              <a:solidFill>
                <a:schemeClr val="dk1"/>
              </a:solidFill>
              <a:latin typeface="Arapey"/>
              <a:ea typeface="Arapey"/>
              <a:cs typeface="Arapey"/>
              <a:sym typeface="Arapey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Arapey"/>
              <a:ea typeface="Arapey"/>
              <a:cs typeface="Arapey"/>
              <a:sym typeface="Arapey"/>
            </a:endParaRPr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apey"/>
              <a:buAutoNum type="arabicPeriod"/>
            </a:pPr>
            <a:r>
              <a:rPr lang="en" sz="1800">
                <a:solidFill>
                  <a:schemeClr val="dk1"/>
                </a:solidFill>
                <a:latin typeface="Arapey"/>
                <a:ea typeface="Arapey"/>
                <a:cs typeface="Arapey"/>
                <a:sym typeface="Arapey"/>
              </a:rPr>
              <a:t>Proactive Utility Management - Accurate forecasts help protect infrastructure and minimize wildfire liabilities.</a:t>
            </a:r>
            <a:endParaRPr sz="1800">
              <a:solidFill>
                <a:schemeClr val="dk1"/>
              </a:solidFill>
              <a:latin typeface="Arapey"/>
              <a:ea typeface="Arapey"/>
              <a:cs typeface="Arapey"/>
              <a:sym typeface="Arapey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Arapey"/>
              <a:ea typeface="Arapey"/>
              <a:cs typeface="Arapey"/>
              <a:sym typeface="Arapey"/>
            </a:endParaRPr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apey"/>
              <a:buAutoNum type="arabicPeriod"/>
            </a:pPr>
            <a:r>
              <a:rPr lang="en" sz="1800">
                <a:solidFill>
                  <a:schemeClr val="dk1"/>
                </a:solidFill>
                <a:latin typeface="Arapey"/>
                <a:ea typeface="Arapey"/>
                <a:cs typeface="Arapey"/>
                <a:sym typeface="Arapey"/>
              </a:rPr>
              <a:t>Optimized Emergency Resource Deployment - Enables faster, smarter resource deployment to reduce risks and damage.</a:t>
            </a:r>
            <a:endParaRPr sz="2300">
              <a:solidFill>
                <a:schemeClr val="dk1"/>
              </a:solidFill>
              <a:latin typeface="Arapey"/>
              <a:ea typeface="Arapey"/>
              <a:cs typeface="Arapey"/>
              <a:sym typeface="Arapey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100">
              <a:solidFill>
                <a:schemeClr val="dk1"/>
              </a:solidFill>
              <a:latin typeface="Arapey"/>
              <a:ea typeface="Arapey"/>
              <a:cs typeface="Arapey"/>
              <a:sym typeface="Arape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50" name="Google Shape;250;g320d3064b99_2_19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320f40bb04c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g320f40bb04c_0_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20d3064b99_2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Arapey"/>
                <a:ea typeface="Arapey"/>
                <a:cs typeface="Arapey"/>
                <a:sym typeface="Arapey"/>
              </a:rPr>
              <a:t>Try adding noise to the data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65" name="Google Shape;265;g320d3064b99_2_20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320d3064b99_2_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g320d3064b99_2_20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320ddce534e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g320ddce534e_0_4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320f40bb04c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the intro Business Context</a:t>
            </a:r>
            <a:endParaRPr/>
          </a:p>
        </p:txBody>
      </p:sp>
      <p:sp>
        <p:nvSpPr>
          <p:cNvPr id="284" name="Google Shape;284;g320f40bb04c_0_1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20ddce534e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the intro Business Context</a:t>
            </a:r>
            <a:endParaRPr/>
          </a:p>
        </p:txBody>
      </p:sp>
      <p:sp>
        <p:nvSpPr>
          <p:cNvPr id="142" name="Google Shape;142;g320ddce534e_0_6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20df9d29b2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This is the intro Business Context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b="1" i="1" lang="en" sz="2000">
                <a:solidFill>
                  <a:schemeClr val="dk1"/>
                </a:solidFill>
                <a:latin typeface="Arapey"/>
                <a:ea typeface="Arapey"/>
                <a:cs typeface="Arapey"/>
                <a:sym typeface="Arapey"/>
              </a:rPr>
              <a:t>Insurance</a:t>
            </a:r>
            <a:r>
              <a:rPr b="1" lang="en" sz="2000">
                <a:solidFill>
                  <a:schemeClr val="dk1"/>
                </a:solidFill>
                <a:latin typeface="Arapey"/>
                <a:ea typeface="Arapey"/>
                <a:cs typeface="Arapey"/>
                <a:sym typeface="Arapey"/>
              </a:rPr>
              <a:t>:</a:t>
            </a:r>
            <a:r>
              <a:rPr lang="en" sz="1800">
                <a:solidFill>
                  <a:schemeClr val="dk1"/>
                </a:solidFill>
                <a:latin typeface="Arapey"/>
                <a:ea typeface="Arapey"/>
                <a:cs typeface="Arapey"/>
                <a:sym typeface="Arapey"/>
              </a:rPr>
              <a:t> Predicting wildfire spread enhances policy pricing accuracy and reduces financial losses.</a:t>
            </a:r>
            <a:endParaRPr sz="1800">
              <a:solidFill>
                <a:schemeClr val="dk1"/>
              </a:solidFill>
              <a:latin typeface="Arapey"/>
              <a:ea typeface="Arapey"/>
              <a:cs typeface="Arapey"/>
              <a:sym typeface="Arapey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b="1" i="1" lang="en" sz="2000">
                <a:solidFill>
                  <a:schemeClr val="dk1"/>
                </a:solidFill>
                <a:latin typeface="Arapey"/>
                <a:ea typeface="Arapey"/>
                <a:cs typeface="Arapey"/>
                <a:sym typeface="Arapey"/>
              </a:rPr>
              <a:t>Utility Companies</a:t>
            </a:r>
            <a:r>
              <a:rPr lang="en" sz="2000">
                <a:solidFill>
                  <a:schemeClr val="dk1"/>
                </a:solidFill>
                <a:latin typeface="Arapey"/>
                <a:ea typeface="Arapey"/>
                <a:cs typeface="Arapey"/>
                <a:sym typeface="Arapey"/>
              </a:rPr>
              <a:t>:</a:t>
            </a:r>
            <a:r>
              <a:rPr lang="en" sz="1800">
                <a:solidFill>
                  <a:schemeClr val="dk1"/>
                </a:solidFill>
                <a:latin typeface="Arapey"/>
                <a:ea typeface="Arapey"/>
                <a:cs typeface="Arapey"/>
                <a:sym typeface="Arapey"/>
              </a:rPr>
              <a:t> Helps utilities manage power lines and reduce wildfire liabilities.</a:t>
            </a:r>
            <a:endParaRPr sz="1800">
              <a:solidFill>
                <a:schemeClr val="dk1"/>
              </a:solidFill>
              <a:latin typeface="Arapey"/>
              <a:ea typeface="Arapey"/>
              <a:cs typeface="Arapey"/>
              <a:sym typeface="Arapey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b="1" i="1" lang="en" sz="2000">
                <a:solidFill>
                  <a:schemeClr val="dk1"/>
                </a:solidFill>
                <a:latin typeface="Arapey"/>
                <a:ea typeface="Arapey"/>
                <a:cs typeface="Arapey"/>
                <a:sym typeface="Arapey"/>
              </a:rPr>
              <a:t>Emergency Response</a:t>
            </a:r>
            <a:r>
              <a:rPr b="1" i="1" lang="en" sz="1800">
                <a:solidFill>
                  <a:schemeClr val="dk1"/>
                </a:solidFill>
                <a:latin typeface="Arapey"/>
                <a:ea typeface="Arapey"/>
                <a:cs typeface="Arapey"/>
                <a:sym typeface="Arapey"/>
              </a:rPr>
              <a:t>:</a:t>
            </a:r>
            <a:r>
              <a:rPr lang="en" sz="1800">
                <a:solidFill>
                  <a:schemeClr val="dk1"/>
                </a:solidFill>
                <a:latin typeface="Arapey"/>
                <a:ea typeface="Arapey"/>
                <a:cs typeface="Arapey"/>
                <a:sym typeface="Arapey"/>
              </a:rPr>
              <a:t> Optimizes deployment of firefighting resources to minimize risks and damage.</a:t>
            </a:r>
            <a:endParaRPr sz="1800">
              <a:solidFill>
                <a:schemeClr val="dk1"/>
              </a:solidFill>
              <a:latin typeface="Arapey"/>
              <a:ea typeface="Arapey"/>
              <a:cs typeface="Arapey"/>
              <a:sym typeface="Arapey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b="1" i="1" lang="en" sz="2000">
                <a:solidFill>
                  <a:schemeClr val="dk1"/>
                </a:solidFill>
                <a:latin typeface="Arapey"/>
                <a:ea typeface="Arapey"/>
                <a:cs typeface="Arapey"/>
                <a:sym typeface="Arapey"/>
              </a:rPr>
              <a:t>FLAME AI Challenge</a:t>
            </a:r>
            <a:r>
              <a:rPr b="1" i="1" lang="en" sz="1800">
                <a:solidFill>
                  <a:schemeClr val="dk1"/>
                </a:solidFill>
                <a:latin typeface="Arapey"/>
                <a:ea typeface="Arapey"/>
                <a:cs typeface="Arapey"/>
                <a:sym typeface="Arapey"/>
              </a:rPr>
              <a:t> </a:t>
            </a:r>
            <a:r>
              <a:rPr lang="en" sz="1800">
                <a:solidFill>
                  <a:schemeClr val="dk1"/>
                </a:solidFill>
                <a:latin typeface="Arapey"/>
                <a:ea typeface="Arapey"/>
                <a:cs typeface="Arapey"/>
                <a:sym typeface="Arapey"/>
              </a:rPr>
              <a:t>- Not just an academic challenge—drives business innovation, minimizes financial losses, and protects communities and ecosystems.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51" name="Google Shape;151;g320df9d29b2_1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20ddce534e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1400">
                <a:solidFill>
                  <a:schemeClr val="dk1"/>
                </a:solidFill>
                <a:latin typeface="Arapey"/>
                <a:ea typeface="Arapey"/>
                <a:cs typeface="Arapey"/>
                <a:sym typeface="Arapey"/>
              </a:rPr>
              <a:t>To predict WildFire propagation using different environmental interactions by building an autoregressive spatio-temporal ML model</a:t>
            </a:r>
            <a:endParaRPr/>
          </a:p>
        </p:txBody>
      </p:sp>
      <p:sp>
        <p:nvSpPr>
          <p:cNvPr id="157" name="Google Shape;157;g320ddce534e_0_7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20d3fddda1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g320d3fddda1_0_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320ddce534e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g320ddce534e_0_1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20ddce534e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g320ddce534e_0_9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320d3064b99_2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6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650">
                <a:solidFill>
                  <a:schemeClr val="dk1"/>
                </a:solidFill>
              </a:rPr>
              <a:t>Why Optical Flow May Not Be the Best Method</a:t>
            </a:r>
            <a:endParaRPr b="1" sz="1650">
              <a:solidFill>
                <a:schemeClr val="dk1"/>
              </a:solidFill>
            </a:endParaRPr>
          </a:p>
          <a:p>
            <a:pPr indent="-295275" lvl="0" marL="4572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50"/>
              <a:buAutoNum type="arabicPeriod"/>
            </a:pPr>
            <a:r>
              <a:rPr lang="en" sz="1050">
                <a:solidFill>
                  <a:schemeClr val="dk1"/>
                </a:solidFill>
              </a:rPr>
              <a:t>Local Focus Only:</a:t>
            </a:r>
            <a:endParaRPr sz="1050">
              <a:solidFill>
                <a:schemeClr val="dk1"/>
              </a:solidFill>
            </a:endParaRPr>
          </a:p>
          <a:p>
            <a:pPr indent="-29527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Char char="●"/>
            </a:pPr>
            <a:r>
              <a:rPr lang="en" sz="1050">
                <a:solidFill>
                  <a:schemeClr val="dk1"/>
                </a:solidFill>
              </a:rPr>
              <a:t>Optical flow operates on frame-to-frame changes, ignoring global temporal dependencies and long-term patterns in wildfire spread.</a:t>
            </a:r>
            <a:endParaRPr sz="1050">
              <a:solidFill>
                <a:schemeClr val="dk1"/>
              </a:solidFill>
            </a:endParaRPr>
          </a:p>
          <a:p>
            <a:pPr indent="-29527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Char char="●"/>
            </a:pPr>
            <a:r>
              <a:rPr lang="en" sz="1050">
                <a:solidFill>
                  <a:schemeClr val="dk1"/>
                </a:solidFill>
              </a:rPr>
              <a:t>Wildfires are influenced by global factors like wind, terrain, and fuel, which require a broader context.</a:t>
            </a:r>
            <a:endParaRPr sz="1050">
              <a:solidFill>
                <a:schemeClr val="dk1"/>
              </a:solidFill>
            </a:endParaRPr>
          </a:p>
          <a:p>
            <a:pPr indent="-2952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AutoNum type="arabicPeriod"/>
            </a:pPr>
            <a:r>
              <a:rPr lang="en" sz="1050">
                <a:solidFill>
                  <a:schemeClr val="dk1"/>
                </a:solidFill>
              </a:rPr>
              <a:t>Assumptions Break in Complex Data:</a:t>
            </a:r>
            <a:endParaRPr sz="1050">
              <a:solidFill>
                <a:schemeClr val="dk1"/>
              </a:solidFill>
            </a:endParaRPr>
          </a:p>
          <a:p>
            <a:pPr indent="-29527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Char char="●"/>
            </a:pPr>
            <a:r>
              <a:rPr lang="en" sz="1050">
                <a:solidFill>
                  <a:schemeClr val="dk1"/>
                </a:solidFill>
              </a:rPr>
              <a:t>Relies on assumptions like brightness constancy and smooth motion, which fail in the presence of:</a:t>
            </a:r>
            <a:endParaRPr sz="1050">
              <a:solidFill>
                <a:schemeClr val="dk1"/>
              </a:solidFill>
            </a:endParaRPr>
          </a:p>
          <a:p>
            <a:pPr indent="-295275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Char char="●"/>
            </a:pPr>
            <a:r>
              <a:rPr lang="en" sz="1050">
                <a:solidFill>
                  <a:schemeClr val="dk1"/>
                </a:solidFill>
              </a:rPr>
              <a:t>Rapidly changing fire dynamics.</a:t>
            </a:r>
            <a:endParaRPr sz="1050">
              <a:solidFill>
                <a:schemeClr val="dk1"/>
              </a:solidFill>
            </a:endParaRPr>
          </a:p>
          <a:p>
            <a:pPr indent="-295275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Char char="●"/>
            </a:pPr>
            <a:r>
              <a:rPr lang="en" sz="1050">
                <a:solidFill>
                  <a:schemeClr val="dk1"/>
                </a:solidFill>
              </a:rPr>
              <a:t>Noisy data from sensors or incomplete observations.</a:t>
            </a:r>
            <a:endParaRPr sz="1050">
              <a:solidFill>
                <a:schemeClr val="dk1"/>
              </a:solidFill>
            </a:endParaRPr>
          </a:p>
          <a:p>
            <a:pPr indent="-2952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AutoNum type="arabicPeriod"/>
            </a:pPr>
            <a:r>
              <a:rPr lang="en" sz="1050">
                <a:solidFill>
                  <a:schemeClr val="dk1"/>
                </a:solidFill>
              </a:rPr>
              <a:t>No Predictive Power:</a:t>
            </a:r>
            <a:endParaRPr sz="1050">
              <a:solidFill>
                <a:schemeClr val="dk1"/>
              </a:solidFill>
            </a:endParaRPr>
          </a:p>
          <a:p>
            <a:pPr indent="-29527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Char char="●"/>
            </a:pPr>
            <a:r>
              <a:rPr lang="en" sz="1050">
                <a:solidFill>
                  <a:schemeClr val="dk1"/>
                </a:solidFill>
              </a:rPr>
              <a:t>Optical flow is not inherently predictive—it estimates motion based on past frames without forecasting future changes.</a:t>
            </a:r>
            <a:endParaRPr sz="1050">
              <a:solidFill>
                <a:schemeClr val="dk1"/>
              </a:solidFill>
            </a:endParaRPr>
          </a:p>
          <a:p>
            <a:pPr indent="-29527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Char char="●"/>
            </a:pPr>
            <a:r>
              <a:rPr lang="en" sz="1050">
                <a:solidFill>
                  <a:schemeClr val="dk1"/>
                </a:solidFill>
              </a:rPr>
              <a:t>Wildfire prediction requires a model that extrapolates future fireline movements, considering external factors (e.g., wind, terrain).</a:t>
            </a:r>
            <a:endParaRPr sz="1050">
              <a:solidFill>
                <a:schemeClr val="dk1"/>
              </a:solidFill>
            </a:endParaRPr>
          </a:p>
          <a:p>
            <a:pPr indent="-2952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AutoNum type="arabicPeriod"/>
            </a:pPr>
            <a:r>
              <a:rPr lang="en" sz="1050">
                <a:solidFill>
                  <a:schemeClr val="dk1"/>
                </a:solidFill>
              </a:rPr>
              <a:t>Does Not Use Multi-Modal Data:</a:t>
            </a:r>
            <a:endParaRPr sz="1050">
              <a:solidFill>
                <a:schemeClr val="dk1"/>
              </a:solidFill>
            </a:endParaRPr>
          </a:p>
          <a:p>
            <a:pPr indent="-29527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Char char="●"/>
            </a:pPr>
            <a:r>
              <a:rPr lang="en" sz="1050">
                <a:solidFill>
                  <a:schemeClr val="dk1"/>
                </a:solidFill>
              </a:rPr>
              <a:t>Optical flow processes visual data but cannot integrate additional inputs like meteorological variables or fuel density.</a:t>
            </a:r>
            <a:endParaRPr sz="1050">
              <a:solidFill>
                <a:schemeClr val="dk1"/>
              </a:solidFill>
            </a:endParaRPr>
          </a:p>
          <a:p>
            <a:pPr indent="-29527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Char char="●"/>
            </a:pPr>
            <a:r>
              <a:rPr lang="en" sz="1050">
                <a:solidFill>
                  <a:schemeClr val="dk1"/>
                </a:solidFill>
              </a:rPr>
              <a:t>Predictive models can leverage such multi-modal data to improve accuracy.</a:t>
            </a:r>
            <a:endParaRPr sz="1050">
              <a:solidFill>
                <a:schemeClr val="dk1"/>
              </a:solidFill>
            </a:endParaRPr>
          </a:p>
          <a:p>
            <a:pPr indent="-2952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AutoNum type="arabicPeriod"/>
            </a:pPr>
            <a:r>
              <a:rPr lang="en" sz="1050">
                <a:solidFill>
                  <a:schemeClr val="dk1"/>
                </a:solidFill>
              </a:rPr>
              <a:t>Computational Bottlenecks:</a:t>
            </a:r>
            <a:endParaRPr sz="1050">
              <a:solidFill>
                <a:schemeClr val="dk1"/>
              </a:solidFill>
            </a:endParaRPr>
          </a:p>
          <a:p>
            <a:pPr indent="-29527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Char char="●"/>
            </a:pPr>
            <a:r>
              <a:rPr lang="en" sz="1050">
                <a:solidFill>
                  <a:schemeClr val="dk1"/>
                </a:solidFill>
              </a:rPr>
              <a:t>Dense optical flow methods are computationally expensive, especially for high-resolution grids, making them impractical for large-scale wildfire datasets.</a:t>
            </a:r>
            <a:endParaRPr sz="1050">
              <a:solidFill>
                <a:schemeClr val="dk1"/>
              </a:solidFill>
            </a:endParaRPr>
          </a:p>
          <a:p>
            <a:pPr indent="-2952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AutoNum type="arabicPeriod"/>
            </a:pPr>
            <a:r>
              <a:rPr lang="en" sz="1050">
                <a:solidFill>
                  <a:schemeClr val="dk1"/>
                </a:solidFill>
              </a:rPr>
              <a:t>Error Accumulation:</a:t>
            </a:r>
            <a:endParaRPr sz="1050">
              <a:solidFill>
                <a:schemeClr val="dk1"/>
              </a:solidFill>
            </a:endParaRPr>
          </a:p>
          <a:p>
            <a:pPr indent="-29527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Char char="●"/>
            </a:pPr>
            <a:r>
              <a:rPr lang="en" sz="1050">
                <a:solidFill>
                  <a:schemeClr val="dk1"/>
                </a:solidFill>
              </a:rPr>
              <a:t>Iterative frame-by-frame motion estimation leads to compounding errors in long-term fireline tracking.</a:t>
            </a:r>
            <a:endParaRPr sz="1050">
              <a:solidFill>
                <a:schemeClr val="dk1"/>
              </a:solidFill>
            </a:endParaRPr>
          </a:p>
          <a:p>
            <a:pPr indent="-29527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Char char="●"/>
            </a:pPr>
            <a:r>
              <a:rPr lang="en" sz="1050">
                <a:solidFill>
                  <a:schemeClr val="dk1"/>
                </a:solidFill>
              </a:rPr>
              <a:t>Predictive models handle longer time horizons more effectively.</a:t>
            </a:r>
            <a:endParaRPr sz="10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8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94" name="Google Shape;194;g320d3064b99_2_14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/>
          <p:nvPr>
            <p:ph type="ctrTitle"/>
          </p:nvPr>
        </p:nvSpPr>
        <p:spPr>
          <a:xfrm>
            <a:off x="342900" y="1065213"/>
            <a:ext cx="3886200" cy="73501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2" name="Google Shape;62;p15"/>
          <p:cNvSpPr txBox="1"/>
          <p:nvPr>
            <p:ph idx="1" type="subTitle"/>
          </p:nvPr>
        </p:nvSpPr>
        <p:spPr>
          <a:xfrm>
            <a:off x="685800" y="1943100"/>
            <a:ext cx="3200400" cy="8763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lvl="0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3" name="Google Shape;63;p15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6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8" name="Google Shape;68;p16"/>
          <p:cNvSpPr txBox="1"/>
          <p:nvPr>
            <p:ph idx="1" type="body"/>
          </p:nvPr>
        </p:nvSpPr>
        <p:spPr>
          <a:xfrm>
            <a:off x="228600" y="800100"/>
            <a:ext cx="4114800" cy="226298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8575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indent="-28575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69" name="Google Shape;69;p16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"/>
          <p:cNvSpPr txBox="1"/>
          <p:nvPr>
            <p:ph type="title"/>
          </p:nvPr>
        </p:nvSpPr>
        <p:spPr>
          <a:xfrm>
            <a:off x="361156" y="2203450"/>
            <a:ext cx="3886200" cy="681038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 cap="none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" name="Google Shape;74;p17"/>
          <p:cNvSpPr txBox="1"/>
          <p:nvPr>
            <p:ph idx="1" type="body"/>
          </p:nvPr>
        </p:nvSpPr>
        <p:spPr>
          <a:xfrm>
            <a:off x="361156" y="1453357"/>
            <a:ext cx="3886200" cy="750094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 sz="1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900"/>
              <a:buNone/>
              <a:defRPr sz="9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800"/>
              <a:buNone/>
              <a:defRPr sz="8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5" name="Google Shape;75;p17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80" name="Google Shape;80;p18"/>
          <p:cNvSpPr txBox="1"/>
          <p:nvPr>
            <p:ph idx="1" type="body"/>
          </p:nvPr>
        </p:nvSpPr>
        <p:spPr>
          <a:xfrm>
            <a:off x="228600" y="800100"/>
            <a:ext cx="2019300" cy="226298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17500" lvl="0" marL="457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indent="-3048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2pPr>
            <a:lvl3pPr indent="-2921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9pPr>
          </a:lstStyle>
          <a:p/>
        </p:txBody>
      </p:sp>
      <p:sp>
        <p:nvSpPr>
          <p:cNvPr id="81" name="Google Shape;81;p18"/>
          <p:cNvSpPr txBox="1"/>
          <p:nvPr>
            <p:ph idx="2" type="body"/>
          </p:nvPr>
        </p:nvSpPr>
        <p:spPr>
          <a:xfrm>
            <a:off x="2324100" y="800100"/>
            <a:ext cx="2019300" cy="226298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17500" lvl="0" marL="457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indent="-3048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2pPr>
            <a:lvl3pPr indent="-2921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9pPr>
          </a:lstStyle>
          <a:p/>
        </p:txBody>
      </p:sp>
      <p:sp>
        <p:nvSpPr>
          <p:cNvPr id="82" name="Google Shape;82;p18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84" name="Google Shape;84;p18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9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87" name="Google Shape;87;p19"/>
          <p:cNvSpPr txBox="1"/>
          <p:nvPr>
            <p:ph idx="1" type="body"/>
          </p:nvPr>
        </p:nvSpPr>
        <p:spPr>
          <a:xfrm>
            <a:off x="228600" y="767556"/>
            <a:ext cx="2020094" cy="319881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1pPr>
            <a:lvl2pPr indent="-2286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1" sz="10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1" sz="900"/>
            </a:lvl3pPr>
            <a:lvl4pPr indent="-2286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4pPr>
            <a:lvl5pPr indent="-2286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5pPr>
            <a:lvl6pPr indent="-2286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6pPr>
            <a:lvl7pPr indent="-2286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7pPr>
            <a:lvl8pPr indent="-2286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8pPr>
            <a:lvl9pPr indent="-2286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9pPr>
          </a:lstStyle>
          <a:p/>
        </p:txBody>
      </p:sp>
      <p:sp>
        <p:nvSpPr>
          <p:cNvPr id="88" name="Google Shape;88;p19"/>
          <p:cNvSpPr txBox="1"/>
          <p:nvPr>
            <p:ph idx="2" type="body"/>
          </p:nvPr>
        </p:nvSpPr>
        <p:spPr>
          <a:xfrm>
            <a:off x="228600" y="1087438"/>
            <a:ext cx="2020094" cy="1975644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048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1pPr>
            <a:lvl2pPr indent="-2921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indent="-2794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–"/>
              <a:defRPr sz="800"/>
            </a:lvl4pPr>
            <a:lvl5pPr indent="-2794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»"/>
              <a:defRPr sz="800"/>
            </a:lvl5pPr>
            <a:lvl6pPr indent="-2794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6pPr>
            <a:lvl7pPr indent="-2794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7pPr>
            <a:lvl8pPr indent="-2794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8pPr>
            <a:lvl9pPr indent="-2794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9pPr>
          </a:lstStyle>
          <a:p/>
        </p:txBody>
      </p:sp>
      <p:sp>
        <p:nvSpPr>
          <p:cNvPr id="89" name="Google Shape;89;p19"/>
          <p:cNvSpPr txBox="1"/>
          <p:nvPr>
            <p:ph idx="3" type="body"/>
          </p:nvPr>
        </p:nvSpPr>
        <p:spPr>
          <a:xfrm>
            <a:off x="2322513" y="767556"/>
            <a:ext cx="2020888" cy="319881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1pPr>
            <a:lvl2pPr indent="-2286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1" sz="10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1" sz="900"/>
            </a:lvl3pPr>
            <a:lvl4pPr indent="-2286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4pPr>
            <a:lvl5pPr indent="-2286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5pPr>
            <a:lvl6pPr indent="-2286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6pPr>
            <a:lvl7pPr indent="-2286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7pPr>
            <a:lvl8pPr indent="-2286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8pPr>
            <a:lvl9pPr indent="-2286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9pPr>
          </a:lstStyle>
          <a:p/>
        </p:txBody>
      </p:sp>
      <p:sp>
        <p:nvSpPr>
          <p:cNvPr id="90" name="Google Shape;90;p19"/>
          <p:cNvSpPr txBox="1"/>
          <p:nvPr>
            <p:ph idx="4" type="body"/>
          </p:nvPr>
        </p:nvSpPr>
        <p:spPr>
          <a:xfrm>
            <a:off x="2322513" y="1087438"/>
            <a:ext cx="2020888" cy="1975644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048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1pPr>
            <a:lvl2pPr indent="-2921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indent="-2794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–"/>
              <a:defRPr sz="800"/>
            </a:lvl4pPr>
            <a:lvl5pPr indent="-2794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»"/>
              <a:defRPr sz="800"/>
            </a:lvl5pPr>
            <a:lvl6pPr indent="-2794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6pPr>
            <a:lvl7pPr indent="-2794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7pPr>
            <a:lvl8pPr indent="-2794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8pPr>
            <a:lvl9pPr indent="-2794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9pPr>
          </a:lstStyle>
          <a:p/>
        </p:txBody>
      </p:sp>
      <p:sp>
        <p:nvSpPr>
          <p:cNvPr id="91" name="Google Shape;91;p19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2" name="Google Shape;92;p19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3" name="Google Shape;93;p19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6" name="Google Shape;96;p20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7" name="Google Shape;97;p20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8" name="Google Shape;98;p20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/>
          <p:nvPr>
            <p:ph type="title"/>
          </p:nvPr>
        </p:nvSpPr>
        <p:spPr>
          <a:xfrm>
            <a:off x="228600" y="136525"/>
            <a:ext cx="1504157" cy="581025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b="1" sz="1000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01" name="Google Shape;101;p21"/>
          <p:cNvSpPr txBox="1"/>
          <p:nvPr>
            <p:ph idx="1" type="body"/>
          </p:nvPr>
        </p:nvSpPr>
        <p:spPr>
          <a:xfrm>
            <a:off x="1787525" y="136525"/>
            <a:ext cx="2555875" cy="2926557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30200" lvl="0" marL="457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indent="-317500" lvl="1" marL="914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sz="1400"/>
            </a:lvl2pPr>
            <a:lvl3pPr indent="-3048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3pPr>
            <a:lvl4pPr indent="-2921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4pPr>
            <a:lvl5pPr indent="-2921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»"/>
              <a:defRPr sz="1000"/>
            </a:lvl5pPr>
            <a:lvl6pPr indent="-2921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6pPr>
            <a:lvl7pPr indent="-2921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7pPr>
            <a:lvl8pPr indent="-2921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8pPr>
            <a:lvl9pPr indent="-2921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9pPr>
          </a:lstStyle>
          <a:p/>
        </p:txBody>
      </p:sp>
      <p:sp>
        <p:nvSpPr>
          <p:cNvPr id="102" name="Google Shape;102;p21"/>
          <p:cNvSpPr txBox="1"/>
          <p:nvPr>
            <p:ph idx="2" type="body"/>
          </p:nvPr>
        </p:nvSpPr>
        <p:spPr>
          <a:xfrm>
            <a:off x="228600" y="717550"/>
            <a:ext cx="1504157" cy="234553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1pPr>
            <a:lvl2pPr indent="-228600" lvl="1" marL="914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2pPr>
            <a:lvl3pPr indent="-228600" lvl="2" marL="1371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3pPr>
            <a:lvl4pPr indent="-228600" lvl="3" marL="1828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4pPr>
            <a:lvl5pPr indent="-228600" lvl="4" marL="22860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5pPr>
            <a:lvl6pPr indent="-228600" lvl="5" marL="2743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6pPr>
            <a:lvl7pPr indent="-228600" lvl="6" marL="3200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7pPr>
            <a:lvl8pPr indent="-228600" lvl="7" marL="3657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8pPr>
            <a:lvl9pPr indent="-228600" lvl="8" marL="4114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9pPr>
          </a:lstStyle>
          <a:p/>
        </p:txBody>
      </p:sp>
      <p:sp>
        <p:nvSpPr>
          <p:cNvPr id="103" name="Google Shape;103;p21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04" name="Google Shape;104;p21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05" name="Google Shape;105;p21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/>
          <p:nvPr>
            <p:ph type="title"/>
          </p:nvPr>
        </p:nvSpPr>
        <p:spPr>
          <a:xfrm>
            <a:off x="896144" y="2400300"/>
            <a:ext cx="2743200" cy="283369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b="1" sz="1000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08" name="Google Shape;108;p22"/>
          <p:cNvSpPr/>
          <p:nvPr>
            <p:ph idx="2" type="pic"/>
          </p:nvPr>
        </p:nvSpPr>
        <p:spPr>
          <a:xfrm>
            <a:off x="896144" y="306388"/>
            <a:ext cx="2743200" cy="2057400"/>
          </a:xfrm>
          <a:prstGeom prst="rect">
            <a:avLst/>
          </a:prstGeom>
          <a:noFill/>
          <a:ln>
            <a:noFill/>
          </a:ln>
        </p:spPr>
      </p:sp>
      <p:sp>
        <p:nvSpPr>
          <p:cNvPr id="109" name="Google Shape;109;p22"/>
          <p:cNvSpPr txBox="1"/>
          <p:nvPr>
            <p:ph idx="1" type="body"/>
          </p:nvPr>
        </p:nvSpPr>
        <p:spPr>
          <a:xfrm>
            <a:off x="896144" y="2683669"/>
            <a:ext cx="2743200" cy="402431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1pPr>
            <a:lvl2pPr indent="-228600" lvl="1" marL="914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2pPr>
            <a:lvl3pPr indent="-228600" lvl="2" marL="1371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3pPr>
            <a:lvl4pPr indent="-228600" lvl="3" marL="1828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4pPr>
            <a:lvl5pPr indent="-228600" lvl="4" marL="22860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5pPr>
            <a:lvl6pPr indent="-228600" lvl="5" marL="2743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6pPr>
            <a:lvl7pPr indent="-228600" lvl="6" marL="3200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7pPr>
            <a:lvl8pPr indent="-228600" lvl="7" marL="3657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8pPr>
            <a:lvl9pPr indent="-228600" lvl="8" marL="4114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9pPr>
          </a:lstStyle>
          <a:p/>
        </p:txBody>
      </p:sp>
      <p:sp>
        <p:nvSpPr>
          <p:cNvPr id="110" name="Google Shape;110;p22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1" name="Google Shape;111;p22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2" name="Google Shape;112;p22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5" name="Google Shape;115;p23"/>
          <p:cNvSpPr txBox="1"/>
          <p:nvPr>
            <p:ph idx="1" type="body"/>
          </p:nvPr>
        </p:nvSpPr>
        <p:spPr>
          <a:xfrm rot="5400000">
            <a:off x="1154509" y="-125809"/>
            <a:ext cx="2262982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8575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indent="-28575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116" name="Google Shape;116;p23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7" name="Google Shape;117;p23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8" name="Google Shape;118;p23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/>
          <p:nvPr>
            <p:ph type="title"/>
          </p:nvPr>
        </p:nvSpPr>
        <p:spPr>
          <a:xfrm rot="5400000">
            <a:off x="2366169" y="1085850"/>
            <a:ext cx="2925763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21" name="Google Shape;121;p24"/>
          <p:cNvSpPr txBox="1"/>
          <p:nvPr>
            <p:ph idx="1" type="body"/>
          </p:nvPr>
        </p:nvSpPr>
        <p:spPr>
          <a:xfrm rot="5400000">
            <a:off x="270669" y="95250"/>
            <a:ext cx="2925763" cy="30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8575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indent="-28575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122" name="Google Shape;122;p24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23" name="Google Shape;123;p24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24" name="Google Shape;124;p24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gradFill>
          <a:gsLst>
            <a:gs pos="0">
              <a:srgbClr val="2A2828">
                <a:alpha val="95686"/>
              </a:srgbClr>
            </a:gs>
            <a:gs pos="100000">
              <a:srgbClr val="C84B16"/>
            </a:gs>
          </a:gsLst>
          <a:lin ang="0" scaled="0"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2A2828">
                <a:alpha val="95686"/>
              </a:srgbClr>
            </a:gs>
            <a:gs pos="100000">
              <a:srgbClr val="C84B16"/>
            </a:gs>
          </a:gsLst>
          <a:lin ang="0" scaled="0"/>
        </a:gra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228600" y="800100"/>
            <a:ext cx="4114800" cy="226298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30200" lvl="0" marL="457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048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2100" lvl="3" marL="18288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–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2100" lvl="4" marL="22860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»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2100" lvl="5" marL="27432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2100" lvl="6" marL="32004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2100" lvl="7" marL="3657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2100" lvl="8" marL="41148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5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Relationship Id="rId4" Type="http://schemas.openxmlformats.org/officeDocument/2006/relationships/image" Target="../media/image19.png"/><Relationship Id="rId5" Type="http://schemas.openxmlformats.org/officeDocument/2006/relationships/image" Target="../media/image5.gif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www.kaggle.com/competitions/2024-flame-ai-challenge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1.png"/><Relationship Id="rId4" Type="http://schemas.openxmlformats.org/officeDocument/2006/relationships/image" Target="../media/image16.png"/><Relationship Id="rId5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hyperlink" Target="https://sites.research.google/gr/wildfires/firebench/" TargetMode="External"/><Relationship Id="rId5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png"/><Relationship Id="rId4" Type="http://schemas.openxmlformats.org/officeDocument/2006/relationships/image" Target="../media/image20.png"/><Relationship Id="rId9" Type="http://schemas.openxmlformats.org/officeDocument/2006/relationships/image" Target="../media/image7.jpg"/><Relationship Id="rId5" Type="http://schemas.openxmlformats.org/officeDocument/2006/relationships/image" Target="../media/image18.png"/><Relationship Id="rId6" Type="http://schemas.openxmlformats.org/officeDocument/2006/relationships/image" Target="../media/image11.gif"/><Relationship Id="rId7" Type="http://schemas.openxmlformats.org/officeDocument/2006/relationships/hyperlink" Target="https://nitu-git.github.io/AML/index.html" TargetMode="External"/><Relationship Id="rId8" Type="http://schemas.openxmlformats.org/officeDocument/2006/relationships/hyperlink" Target="https://nitu-git.github.io/AML/index.html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 txBox="1"/>
          <p:nvPr/>
        </p:nvSpPr>
        <p:spPr>
          <a:xfrm>
            <a:off x="125750" y="278450"/>
            <a:ext cx="8847300" cy="14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2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4800" u="none" cap="none" strike="noStrike">
                <a:solidFill>
                  <a:srgbClr val="E5BB6E"/>
                </a:solidFill>
                <a:latin typeface="Arapey"/>
                <a:ea typeface="Arapey"/>
                <a:cs typeface="Arapey"/>
                <a:sym typeface="Arapey"/>
              </a:rPr>
              <a:t>Forecasting Flames: Driving Impact with Spatio-Temporal ML</a:t>
            </a:r>
            <a:endParaRPr b="1" sz="800">
              <a:solidFill>
                <a:srgbClr val="E5BB6E"/>
              </a:solidFill>
            </a:endParaRPr>
          </a:p>
        </p:txBody>
      </p:sp>
      <p:sp>
        <p:nvSpPr>
          <p:cNvPr id="130" name="Google Shape;130;p25"/>
          <p:cNvSpPr txBox="1"/>
          <p:nvPr/>
        </p:nvSpPr>
        <p:spPr>
          <a:xfrm>
            <a:off x="125750" y="3649925"/>
            <a:ext cx="3039600" cy="14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400" u="none" cap="none" strike="noStrike">
                <a:solidFill>
                  <a:srgbClr val="FFFFFF"/>
                </a:solidFill>
                <a:latin typeface="Arapey"/>
                <a:ea typeface="Arapey"/>
                <a:cs typeface="Arapey"/>
                <a:sym typeface="Arapey"/>
              </a:rPr>
              <a:t>Anjali Pillai (ap66745)</a:t>
            </a:r>
            <a:endParaRPr b="1" sz="700"/>
          </a:p>
          <a:p>
            <a:pPr indent="0" lvl="0" marL="0" marR="0" rtl="0" algn="l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400" u="none" cap="none" strike="noStrike">
                <a:solidFill>
                  <a:srgbClr val="FFFFFF"/>
                </a:solidFill>
                <a:latin typeface="Arapey"/>
                <a:ea typeface="Arapey"/>
                <a:cs typeface="Arapey"/>
                <a:sym typeface="Arapey"/>
              </a:rPr>
              <a:t>Anita Yadav (ay7997)</a:t>
            </a:r>
            <a:endParaRPr b="1" sz="700"/>
          </a:p>
          <a:p>
            <a:pPr indent="0" lvl="0" marL="0" marR="0" rtl="0" algn="l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400" u="none" cap="none" strike="noStrike">
                <a:solidFill>
                  <a:srgbClr val="FFFFFF"/>
                </a:solidFill>
                <a:latin typeface="Arapey"/>
                <a:ea typeface="Arapey"/>
                <a:cs typeface="Arapey"/>
                <a:sym typeface="Arapey"/>
              </a:rPr>
              <a:t>Sam Song (sks3858)</a:t>
            </a:r>
            <a:endParaRPr b="1" sz="700"/>
          </a:p>
          <a:p>
            <a:pPr indent="0" lvl="0" marL="0" marR="0" rtl="0" algn="l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400" u="none" cap="none" strike="noStrike">
                <a:solidFill>
                  <a:srgbClr val="FFFFFF"/>
                </a:solidFill>
                <a:latin typeface="Arapey"/>
                <a:ea typeface="Arapey"/>
                <a:cs typeface="Arapey"/>
                <a:sym typeface="Arapey"/>
              </a:rPr>
              <a:t>Sushanth Ravichandran (sr56925)</a:t>
            </a:r>
            <a:endParaRPr b="1" sz="700"/>
          </a:p>
          <a:p>
            <a:pPr indent="0" lvl="0" marL="0" marR="0" rtl="0" algn="l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400" u="none" cap="none" strike="noStrike">
                <a:solidFill>
                  <a:srgbClr val="FFFFFF"/>
                </a:solidFill>
                <a:latin typeface="Arapey"/>
                <a:ea typeface="Arapey"/>
                <a:cs typeface="Arapey"/>
                <a:sym typeface="Arapey"/>
              </a:rPr>
              <a:t>Sneha Sastry Rayadurgam (sr56732)</a:t>
            </a:r>
            <a:endParaRPr b="1" i="0" sz="1400" u="none" cap="none" strike="noStrike">
              <a:solidFill>
                <a:srgbClr val="FFFFFF"/>
              </a:solidFill>
              <a:latin typeface="Arapey"/>
              <a:ea typeface="Arapey"/>
              <a:cs typeface="Arapey"/>
              <a:sym typeface="Arapey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4"/>
          <p:cNvSpPr txBox="1"/>
          <p:nvPr/>
        </p:nvSpPr>
        <p:spPr>
          <a:xfrm>
            <a:off x="379800" y="0"/>
            <a:ext cx="40023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19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500">
                <a:solidFill>
                  <a:srgbClr val="E5BB6E"/>
                </a:solidFill>
                <a:latin typeface="Arapey"/>
                <a:ea typeface="Arapey"/>
                <a:cs typeface="Arapey"/>
                <a:sym typeface="Arapey"/>
              </a:rPr>
              <a:t>XGBoost</a:t>
            </a:r>
            <a:endParaRPr b="1" sz="4500">
              <a:solidFill>
                <a:srgbClr val="E5BB6E"/>
              </a:solidFill>
            </a:endParaRPr>
          </a:p>
        </p:txBody>
      </p:sp>
      <p:sp>
        <p:nvSpPr>
          <p:cNvPr id="207" name="Google Shape;207;p34"/>
          <p:cNvSpPr txBox="1"/>
          <p:nvPr/>
        </p:nvSpPr>
        <p:spPr>
          <a:xfrm>
            <a:off x="292986" y="4558534"/>
            <a:ext cx="3582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2200" u="none" cap="none" strike="noStrike">
                <a:solidFill>
                  <a:schemeClr val="lt1"/>
                </a:solidFill>
                <a:latin typeface="Arapey"/>
                <a:ea typeface="Arapey"/>
                <a:cs typeface="Arapey"/>
                <a:sym typeface="Arapey"/>
              </a:rPr>
              <a:t>MSE for 20 timestamps = 0.02</a:t>
            </a:r>
            <a:r>
              <a:rPr lang="en" sz="2200">
                <a:solidFill>
                  <a:schemeClr val="lt1"/>
                </a:solidFill>
                <a:latin typeface="Arapey"/>
                <a:ea typeface="Arapey"/>
                <a:cs typeface="Arapey"/>
                <a:sym typeface="Arapey"/>
              </a:rPr>
              <a:t>6</a:t>
            </a:r>
            <a:endParaRPr sz="1200">
              <a:solidFill>
                <a:schemeClr val="lt1"/>
              </a:solidFill>
              <a:latin typeface="Arapey"/>
              <a:ea typeface="Arapey"/>
              <a:cs typeface="Arapey"/>
              <a:sym typeface="Arapey"/>
            </a:endParaRPr>
          </a:p>
        </p:txBody>
      </p:sp>
      <p:sp>
        <p:nvSpPr>
          <p:cNvPr id="208" name="Google Shape;208;p34"/>
          <p:cNvSpPr txBox="1"/>
          <p:nvPr/>
        </p:nvSpPr>
        <p:spPr>
          <a:xfrm>
            <a:off x="292975" y="647200"/>
            <a:ext cx="8719200" cy="529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Arapey"/>
                <a:ea typeface="Arapey"/>
                <a:cs typeface="Arapey"/>
                <a:sym typeface="Arapey"/>
              </a:rPr>
              <a:t>Motivation to try:</a:t>
            </a:r>
            <a:endParaRPr b="1" sz="1800">
              <a:solidFill>
                <a:schemeClr val="lt1"/>
              </a:solidFill>
              <a:latin typeface="Arapey"/>
              <a:ea typeface="Arapey"/>
              <a:cs typeface="Arapey"/>
              <a:sym typeface="Arapey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apey"/>
              <a:buChar char="●"/>
            </a:pPr>
            <a:r>
              <a:rPr lang="en" sz="1800">
                <a:solidFill>
                  <a:schemeClr val="lt1"/>
                </a:solidFill>
                <a:latin typeface="Arapey"/>
                <a:ea typeface="Arapey"/>
                <a:cs typeface="Arapey"/>
                <a:sym typeface="Arapey"/>
              </a:rPr>
              <a:t>Start with the simplest possible ensemble model.</a:t>
            </a:r>
            <a:endParaRPr sz="1800">
              <a:solidFill>
                <a:schemeClr val="lt1"/>
              </a:solidFill>
              <a:latin typeface="Arapey"/>
              <a:ea typeface="Arapey"/>
              <a:cs typeface="Arapey"/>
              <a:sym typeface="Arapey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apey"/>
              <a:buChar char="●"/>
            </a:pPr>
            <a:r>
              <a:rPr lang="en" sz="1800">
                <a:solidFill>
                  <a:schemeClr val="lt1"/>
                </a:solidFill>
                <a:latin typeface="Arapey"/>
                <a:ea typeface="Arapey"/>
                <a:cs typeface="Arapey"/>
                <a:sym typeface="Arapey"/>
              </a:rPr>
              <a:t>Flatten inputs, predict one step at a time, and update inputs based on predictions</a:t>
            </a:r>
            <a:endParaRPr sz="1800">
              <a:solidFill>
                <a:schemeClr val="lt1"/>
              </a:solidFill>
              <a:latin typeface="Arapey"/>
              <a:ea typeface="Arapey"/>
              <a:cs typeface="Arapey"/>
              <a:sym typeface="Arapey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apey"/>
              <a:ea typeface="Arapey"/>
              <a:cs typeface="Arapey"/>
              <a:sym typeface="Arape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ECECEC"/>
                </a:solidFill>
                <a:latin typeface="Arapey"/>
                <a:ea typeface="Arapey"/>
                <a:cs typeface="Arapey"/>
                <a:sym typeface="Arapey"/>
              </a:rPr>
              <a:t>Accuracy</a:t>
            </a:r>
            <a:r>
              <a:rPr b="1" lang="en" sz="1800">
                <a:solidFill>
                  <a:schemeClr val="lt1"/>
                </a:solidFill>
                <a:latin typeface="Arapey"/>
                <a:ea typeface="Arapey"/>
                <a:cs typeface="Arapey"/>
                <a:sym typeface="Arapey"/>
              </a:rPr>
              <a:t>: </a:t>
            </a:r>
            <a:endParaRPr b="1" sz="1800">
              <a:solidFill>
                <a:schemeClr val="lt1"/>
              </a:solidFill>
              <a:latin typeface="Arapey"/>
              <a:ea typeface="Arapey"/>
              <a:cs typeface="Arapey"/>
              <a:sym typeface="Arapey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ECECEC"/>
              </a:buClr>
              <a:buSzPts val="1800"/>
              <a:buFont typeface="Arapey"/>
              <a:buChar char="●"/>
            </a:pPr>
            <a:r>
              <a:rPr lang="en" sz="1800">
                <a:solidFill>
                  <a:srgbClr val="ECECEC"/>
                </a:solidFill>
                <a:latin typeface="Arapey"/>
                <a:ea typeface="Arapey"/>
                <a:cs typeface="Arapey"/>
                <a:sym typeface="Arapey"/>
              </a:rPr>
              <a:t> Predicted fireline follows the general trend but lacks precision in dynamic changes.</a:t>
            </a:r>
            <a:endParaRPr sz="1800">
              <a:solidFill>
                <a:schemeClr val="lt1"/>
              </a:solidFill>
              <a:latin typeface="Arapey"/>
              <a:ea typeface="Arapey"/>
              <a:cs typeface="Arapey"/>
              <a:sym typeface="Arapey"/>
            </a:endParaRPr>
          </a:p>
          <a:p>
            <a:pPr indent="0" lvl="0" marL="0" rtl="0" algn="l">
              <a:lnSpc>
                <a:spcPct val="115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lt1"/>
                </a:solidFill>
                <a:latin typeface="Arapey"/>
                <a:ea typeface="Arapey"/>
                <a:cs typeface="Arapey"/>
                <a:sym typeface="Arapey"/>
              </a:rPr>
              <a:t>Motivation to move to the next model: </a:t>
            </a:r>
            <a:endParaRPr b="1" sz="1800">
              <a:solidFill>
                <a:schemeClr val="lt1"/>
              </a:solidFill>
              <a:latin typeface="Arapey"/>
              <a:ea typeface="Arapey"/>
              <a:cs typeface="Arapey"/>
              <a:sym typeface="Arapey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apey"/>
              <a:buChar char="●"/>
            </a:pPr>
            <a:r>
              <a:rPr lang="en" sz="1800">
                <a:solidFill>
                  <a:schemeClr val="lt1"/>
                </a:solidFill>
                <a:latin typeface="Arapey"/>
                <a:ea typeface="Arapey"/>
                <a:cs typeface="Arapey"/>
                <a:sym typeface="Arapey"/>
              </a:rPr>
              <a:t>Need to use the complete information to predict better </a:t>
            </a:r>
            <a:endParaRPr sz="1800">
              <a:solidFill>
                <a:schemeClr val="lt1"/>
              </a:solidFill>
              <a:latin typeface="Arapey"/>
              <a:ea typeface="Arapey"/>
              <a:cs typeface="Arapey"/>
              <a:sym typeface="Arapey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apey"/>
              <a:buChar char="●"/>
            </a:pPr>
            <a:r>
              <a:rPr lang="en" sz="1800">
                <a:solidFill>
                  <a:srgbClr val="ECECEC"/>
                </a:solidFill>
                <a:latin typeface="Arapey"/>
                <a:ea typeface="Arapey"/>
                <a:cs typeface="Arapey"/>
                <a:sym typeface="Arapey"/>
              </a:rPr>
              <a:t>Lack of Spatial Awareness</a:t>
            </a:r>
            <a:endParaRPr sz="1800">
              <a:solidFill>
                <a:srgbClr val="ECECEC"/>
              </a:solidFill>
              <a:latin typeface="Arapey"/>
              <a:ea typeface="Arapey"/>
              <a:cs typeface="Arapey"/>
              <a:sym typeface="Arapey"/>
            </a:endParaRPr>
          </a:p>
          <a:p>
            <a:pPr indent="-342900" lvl="0" marL="4572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apey"/>
              <a:buChar char="●"/>
            </a:pPr>
            <a:r>
              <a:rPr lang="en" sz="1800">
                <a:solidFill>
                  <a:srgbClr val="ECECEC"/>
                </a:solidFill>
                <a:latin typeface="Arapey"/>
                <a:ea typeface="Arapey"/>
                <a:cs typeface="Arapey"/>
                <a:sym typeface="Arapey"/>
              </a:rPr>
              <a:t>Issue: XGBoost treats inputs independently, missing sequential dependencies.</a:t>
            </a:r>
            <a:endParaRPr sz="1800">
              <a:solidFill>
                <a:schemeClr val="lt1"/>
              </a:solidFill>
              <a:latin typeface="Arapey"/>
              <a:ea typeface="Arapey"/>
              <a:cs typeface="Arapey"/>
              <a:sym typeface="Arapey"/>
            </a:endParaRPr>
          </a:p>
          <a:p>
            <a:pPr indent="-342900" lvl="0" marL="4572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apey"/>
              <a:buChar char="●"/>
            </a:pPr>
            <a:r>
              <a:rPr lang="en" sz="1800">
                <a:solidFill>
                  <a:srgbClr val="ECECEC"/>
                </a:solidFill>
                <a:latin typeface="Arapey"/>
                <a:ea typeface="Arapey"/>
                <a:cs typeface="Arapey"/>
                <a:sym typeface="Arapey"/>
              </a:rPr>
              <a:t>Can only predict one time step at a time and iteratively updates for long-term forecasting.</a:t>
            </a:r>
            <a:endParaRPr sz="1800">
              <a:solidFill>
                <a:srgbClr val="ECECEC"/>
              </a:solidFill>
              <a:latin typeface="Arapey"/>
              <a:ea typeface="Arapey"/>
              <a:cs typeface="Arapey"/>
              <a:sym typeface="Arapey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ECECEC"/>
              </a:solidFill>
              <a:latin typeface="Arapey"/>
              <a:ea typeface="Arapey"/>
              <a:cs typeface="Arapey"/>
              <a:sym typeface="Arapey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3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ECECEC"/>
              </a:solidFill>
              <a:latin typeface="Arapey"/>
              <a:ea typeface="Arapey"/>
              <a:cs typeface="Arapey"/>
              <a:sym typeface="Arapey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30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Arapey"/>
              <a:ea typeface="Arapey"/>
              <a:cs typeface="Arapey"/>
              <a:sym typeface="Arapey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5"/>
          <p:cNvSpPr txBox="1"/>
          <p:nvPr/>
        </p:nvSpPr>
        <p:spPr>
          <a:xfrm>
            <a:off x="170950" y="158750"/>
            <a:ext cx="47265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19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500">
                <a:solidFill>
                  <a:srgbClr val="E5BB6E"/>
                </a:solidFill>
                <a:latin typeface="Arapey"/>
                <a:ea typeface="Arapey"/>
                <a:cs typeface="Arapey"/>
                <a:sym typeface="Arapey"/>
              </a:rPr>
              <a:t>Transformer</a:t>
            </a:r>
            <a:endParaRPr b="1" sz="4500">
              <a:solidFill>
                <a:srgbClr val="E5BB6E"/>
              </a:solidFill>
              <a:latin typeface="Arapey"/>
              <a:ea typeface="Arapey"/>
              <a:cs typeface="Arapey"/>
              <a:sym typeface="Arapey"/>
            </a:endParaRPr>
          </a:p>
        </p:txBody>
      </p:sp>
      <p:sp>
        <p:nvSpPr>
          <p:cNvPr id="214" name="Google Shape;214;p35"/>
          <p:cNvSpPr txBox="1"/>
          <p:nvPr/>
        </p:nvSpPr>
        <p:spPr>
          <a:xfrm>
            <a:off x="170950" y="851450"/>
            <a:ext cx="8865600" cy="41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lt1"/>
                </a:solidFill>
                <a:latin typeface="Arapey"/>
                <a:ea typeface="Arapey"/>
                <a:cs typeface="Arapey"/>
                <a:sym typeface="Arapey"/>
              </a:rPr>
              <a:t>Motivation to try:</a:t>
            </a:r>
            <a:endParaRPr b="1" sz="2200">
              <a:solidFill>
                <a:schemeClr val="lt1"/>
              </a:solidFill>
              <a:latin typeface="Arapey"/>
              <a:ea typeface="Arapey"/>
              <a:cs typeface="Arapey"/>
              <a:sym typeface="Arapey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apey"/>
              <a:buChar char="●"/>
            </a:pPr>
            <a:r>
              <a:rPr lang="en" sz="1800">
                <a:solidFill>
                  <a:schemeClr val="lt1"/>
                </a:solidFill>
                <a:latin typeface="Arapey"/>
                <a:ea typeface="Arapey"/>
                <a:cs typeface="Arapey"/>
                <a:sym typeface="Arapey"/>
              </a:rPr>
              <a:t>Can process data parallely </a:t>
            </a:r>
            <a:endParaRPr sz="1800">
              <a:solidFill>
                <a:schemeClr val="lt1"/>
              </a:solidFill>
              <a:latin typeface="Arapey"/>
              <a:ea typeface="Arapey"/>
              <a:cs typeface="Arapey"/>
              <a:sym typeface="Arapey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apey"/>
              <a:buChar char="●"/>
            </a:pPr>
            <a:r>
              <a:rPr lang="en" sz="1800">
                <a:solidFill>
                  <a:schemeClr val="lt1"/>
                </a:solidFill>
                <a:latin typeface="Arapey"/>
                <a:ea typeface="Arapey"/>
                <a:cs typeface="Arapey"/>
                <a:sym typeface="Arapey"/>
              </a:rPr>
              <a:t>Potential to </a:t>
            </a:r>
            <a:r>
              <a:rPr lang="en" sz="1800">
                <a:solidFill>
                  <a:schemeClr val="lt1"/>
                </a:solidFill>
                <a:latin typeface="Arapey"/>
                <a:ea typeface="Arapey"/>
                <a:cs typeface="Arapey"/>
                <a:sym typeface="Arapey"/>
              </a:rPr>
              <a:t>capture</a:t>
            </a:r>
            <a:r>
              <a:rPr lang="en" sz="1800">
                <a:solidFill>
                  <a:schemeClr val="lt1"/>
                </a:solidFill>
                <a:latin typeface="Arapey"/>
                <a:ea typeface="Arapey"/>
                <a:cs typeface="Arapey"/>
                <a:sym typeface="Arapey"/>
              </a:rPr>
              <a:t> a longer range of sequence better - can be combined with other models</a:t>
            </a:r>
            <a:endParaRPr sz="1800">
              <a:solidFill>
                <a:schemeClr val="lt1"/>
              </a:solidFill>
              <a:latin typeface="Arapey"/>
              <a:ea typeface="Arapey"/>
              <a:cs typeface="Arapey"/>
              <a:sym typeface="Arapey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apey"/>
              <a:buChar char="●"/>
            </a:pPr>
            <a:r>
              <a:rPr lang="en" sz="1800">
                <a:solidFill>
                  <a:schemeClr val="lt1"/>
                </a:solidFill>
                <a:latin typeface="Arapey"/>
                <a:ea typeface="Arapey"/>
                <a:cs typeface="Arapey"/>
                <a:sym typeface="Arapey"/>
              </a:rPr>
              <a:t>Used positional encoding and spatial encoding to </a:t>
            </a:r>
            <a:r>
              <a:rPr lang="en" sz="1800">
                <a:solidFill>
                  <a:schemeClr val="lt1"/>
                </a:solidFill>
                <a:latin typeface="Arapey"/>
                <a:ea typeface="Arapey"/>
                <a:cs typeface="Arapey"/>
                <a:sym typeface="Arapey"/>
              </a:rPr>
              <a:t>capture</a:t>
            </a:r>
            <a:r>
              <a:rPr lang="en" sz="1800">
                <a:solidFill>
                  <a:schemeClr val="lt1"/>
                </a:solidFill>
                <a:latin typeface="Arapey"/>
                <a:ea typeface="Arapey"/>
                <a:cs typeface="Arapey"/>
                <a:sym typeface="Arapey"/>
              </a:rPr>
              <a:t> spatial and temporal relationships</a:t>
            </a:r>
            <a:endParaRPr sz="1800">
              <a:solidFill>
                <a:schemeClr val="lt1"/>
              </a:solidFill>
              <a:latin typeface="Arapey"/>
              <a:ea typeface="Arapey"/>
              <a:cs typeface="Arapey"/>
              <a:sym typeface="Arape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chemeClr val="lt1"/>
              </a:solidFill>
              <a:latin typeface="Arapey"/>
              <a:ea typeface="Arapey"/>
              <a:cs typeface="Arapey"/>
              <a:sym typeface="Arape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lt1"/>
                </a:solidFill>
                <a:latin typeface="Arapey"/>
                <a:ea typeface="Arapey"/>
                <a:cs typeface="Arapey"/>
                <a:sym typeface="Arapey"/>
              </a:rPr>
              <a:t>Observations: </a:t>
            </a:r>
            <a:endParaRPr b="1" sz="2200">
              <a:solidFill>
                <a:schemeClr val="lt1"/>
              </a:solidFill>
              <a:latin typeface="Arapey"/>
              <a:ea typeface="Arapey"/>
              <a:cs typeface="Arapey"/>
              <a:sym typeface="Arapey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apey"/>
              <a:buChar char="●"/>
            </a:pPr>
            <a:r>
              <a:rPr lang="en" sz="1800">
                <a:solidFill>
                  <a:schemeClr val="lt1"/>
                </a:solidFill>
                <a:latin typeface="Arapey"/>
                <a:ea typeface="Arapey"/>
                <a:cs typeface="Arapey"/>
                <a:sym typeface="Arapey"/>
              </a:rPr>
              <a:t>The predictions are static and did not change with time - the model was too simple</a:t>
            </a:r>
            <a:endParaRPr b="1" sz="2200">
              <a:solidFill>
                <a:schemeClr val="lt1"/>
              </a:solidFill>
              <a:latin typeface="Arapey"/>
              <a:ea typeface="Arapey"/>
              <a:cs typeface="Arapey"/>
              <a:sym typeface="Arape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chemeClr val="lt1"/>
              </a:solidFill>
              <a:latin typeface="Arapey"/>
              <a:ea typeface="Arapey"/>
              <a:cs typeface="Arapey"/>
              <a:sym typeface="Arape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lt1"/>
                </a:solidFill>
                <a:latin typeface="Arapey"/>
                <a:ea typeface="Arapey"/>
                <a:cs typeface="Arapey"/>
                <a:sym typeface="Arapey"/>
              </a:rPr>
              <a:t>Motivation to move to the next model: </a:t>
            </a:r>
            <a:endParaRPr b="1" sz="2200">
              <a:solidFill>
                <a:schemeClr val="lt1"/>
              </a:solidFill>
              <a:latin typeface="Arapey"/>
              <a:ea typeface="Arapey"/>
              <a:cs typeface="Arapey"/>
              <a:sym typeface="Arapey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apey"/>
              <a:buChar char="●"/>
            </a:pPr>
            <a:r>
              <a:rPr lang="en" sz="1800">
                <a:solidFill>
                  <a:schemeClr val="lt1"/>
                </a:solidFill>
                <a:latin typeface="Arapey"/>
                <a:ea typeface="Arapey"/>
                <a:cs typeface="Arapey"/>
                <a:sym typeface="Arapey"/>
              </a:rPr>
              <a:t>Too complex and does not </a:t>
            </a:r>
            <a:r>
              <a:rPr lang="en" sz="1800">
                <a:solidFill>
                  <a:schemeClr val="lt1"/>
                </a:solidFill>
                <a:latin typeface="Arapey"/>
                <a:ea typeface="Arapey"/>
                <a:cs typeface="Arapey"/>
                <a:sym typeface="Arapey"/>
              </a:rPr>
              <a:t>capture</a:t>
            </a:r>
            <a:r>
              <a:rPr lang="en" sz="1800">
                <a:solidFill>
                  <a:schemeClr val="lt1"/>
                </a:solidFill>
                <a:latin typeface="Arapey"/>
                <a:ea typeface="Arapey"/>
                <a:cs typeface="Arapey"/>
                <a:sym typeface="Arapey"/>
              </a:rPr>
              <a:t> the </a:t>
            </a:r>
            <a:r>
              <a:rPr lang="en" sz="1800">
                <a:solidFill>
                  <a:schemeClr val="lt1"/>
                </a:solidFill>
                <a:latin typeface="Arapey"/>
                <a:ea typeface="Arapey"/>
                <a:cs typeface="Arapey"/>
                <a:sym typeface="Arapey"/>
              </a:rPr>
              <a:t>temporal</a:t>
            </a:r>
            <a:r>
              <a:rPr lang="en" sz="1800">
                <a:solidFill>
                  <a:schemeClr val="lt1"/>
                </a:solidFill>
                <a:latin typeface="Arapey"/>
                <a:ea typeface="Arapey"/>
                <a:cs typeface="Arapey"/>
                <a:sym typeface="Arapey"/>
              </a:rPr>
              <a:t> relationship well with the existing </a:t>
            </a:r>
            <a:r>
              <a:rPr lang="en" sz="1800">
                <a:solidFill>
                  <a:schemeClr val="lt1"/>
                </a:solidFill>
                <a:latin typeface="Arapey"/>
                <a:ea typeface="Arapey"/>
                <a:cs typeface="Arapey"/>
                <a:sym typeface="Arapey"/>
              </a:rPr>
              <a:t>architecture </a:t>
            </a:r>
            <a:endParaRPr b="1" sz="2200">
              <a:solidFill>
                <a:schemeClr val="lt1"/>
              </a:solidFill>
              <a:latin typeface="Arapey"/>
              <a:ea typeface="Arapey"/>
              <a:cs typeface="Arapey"/>
              <a:sym typeface="Arape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chemeClr val="lt1"/>
              </a:solidFill>
              <a:latin typeface="Arapey"/>
              <a:ea typeface="Arapey"/>
              <a:cs typeface="Arapey"/>
              <a:sym typeface="Arapey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6"/>
          <p:cNvSpPr txBox="1"/>
          <p:nvPr/>
        </p:nvSpPr>
        <p:spPr>
          <a:xfrm>
            <a:off x="325525" y="444510"/>
            <a:ext cx="45720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19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500">
                <a:solidFill>
                  <a:srgbClr val="E5BB6E"/>
                </a:solidFill>
                <a:latin typeface="Arapey"/>
                <a:ea typeface="Arapey"/>
                <a:cs typeface="Arapey"/>
                <a:sym typeface="Arapey"/>
              </a:rPr>
              <a:t>Conv NN + LSTM</a:t>
            </a:r>
            <a:endParaRPr b="1" sz="4500">
              <a:solidFill>
                <a:srgbClr val="E5BB6E"/>
              </a:solidFill>
            </a:endParaRPr>
          </a:p>
        </p:txBody>
      </p:sp>
      <p:pic>
        <p:nvPicPr>
          <p:cNvPr id="220" name="Google Shape;220;p36"/>
          <p:cNvPicPr preferRelativeResize="0"/>
          <p:nvPr/>
        </p:nvPicPr>
        <p:blipFill rotWithShape="1">
          <a:blip r:embed="rId3">
            <a:alphaModFix/>
          </a:blip>
          <a:srcRect b="29320" l="0" r="0" t="20662"/>
          <a:stretch/>
        </p:blipFill>
        <p:spPr>
          <a:xfrm>
            <a:off x="5729025" y="444501"/>
            <a:ext cx="2847975" cy="800400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36"/>
          <p:cNvSpPr txBox="1"/>
          <p:nvPr/>
        </p:nvSpPr>
        <p:spPr>
          <a:xfrm>
            <a:off x="273125" y="1238375"/>
            <a:ext cx="8603100" cy="38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lt1"/>
                </a:solidFill>
                <a:latin typeface="Arapey"/>
                <a:ea typeface="Arapey"/>
                <a:cs typeface="Arapey"/>
                <a:sym typeface="Arapey"/>
              </a:rPr>
              <a:t>Motivation to try:</a:t>
            </a:r>
            <a:endParaRPr b="1" sz="2200">
              <a:solidFill>
                <a:schemeClr val="lt1"/>
              </a:solidFill>
              <a:latin typeface="Arapey"/>
              <a:ea typeface="Arapey"/>
              <a:cs typeface="Arapey"/>
              <a:sym typeface="Arapey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apey"/>
              <a:buChar char="●"/>
            </a:pPr>
            <a:r>
              <a:rPr lang="en" sz="1800">
                <a:solidFill>
                  <a:schemeClr val="lt1"/>
                </a:solidFill>
                <a:latin typeface="Arapey"/>
                <a:ea typeface="Arapey"/>
                <a:cs typeface="Arapey"/>
                <a:sym typeface="Arapey"/>
              </a:rPr>
              <a:t>Capture temporal patterns through LSTM </a:t>
            </a:r>
            <a:endParaRPr sz="1800">
              <a:solidFill>
                <a:schemeClr val="lt1"/>
              </a:solidFill>
              <a:latin typeface="Arapey"/>
              <a:ea typeface="Arapey"/>
              <a:cs typeface="Arapey"/>
              <a:sym typeface="Arapey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apey"/>
              <a:buChar char="●"/>
            </a:pPr>
            <a:r>
              <a:rPr lang="en" sz="1800">
                <a:solidFill>
                  <a:schemeClr val="lt1"/>
                </a:solidFill>
                <a:latin typeface="Arapey"/>
                <a:ea typeface="Arapey"/>
                <a:cs typeface="Arapey"/>
                <a:sym typeface="Arapey"/>
              </a:rPr>
              <a:t>Combine that with the spatial patterns captured by CNN with the temporal patterns hence captured</a:t>
            </a:r>
            <a:endParaRPr sz="1800">
              <a:solidFill>
                <a:schemeClr val="lt1"/>
              </a:solidFill>
              <a:latin typeface="Arapey"/>
              <a:ea typeface="Arapey"/>
              <a:cs typeface="Arapey"/>
              <a:sym typeface="Arapey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apey"/>
              <a:buChar char="●"/>
            </a:pPr>
            <a:r>
              <a:rPr lang="en" sz="1800">
                <a:solidFill>
                  <a:schemeClr val="lt1"/>
                </a:solidFill>
                <a:latin typeface="Arapey"/>
                <a:ea typeface="Arapey"/>
                <a:cs typeface="Arapey"/>
                <a:sym typeface="Arapey"/>
              </a:rPr>
              <a:t>Added information through positional encoding</a:t>
            </a:r>
            <a:endParaRPr sz="1800">
              <a:solidFill>
                <a:schemeClr val="lt1"/>
              </a:solidFill>
              <a:latin typeface="Arapey"/>
              <a:ea typeface="Arapey"/>
              <a:cs typeface="Arapey"/>
              <a:sym typeface="Arape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chemeClr val="lt1"/>
              </a:solidFill>
              <a:latin typeface="Arapey"/>
              <a:ea typeface="Arapey"/>
              <a:cs typeface="Arapey"/>
              <a:sym typeface="Arape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lt1"/>
                </a:solidFill>
                <a:latin typeface="Arapey"/>
                <a:ea typeface="Arapey"/>
                <a:cs typeface="Arapey"/>
                <a:sym typeface="Arapey"/>
              </a:rPr>
              <a:t>Observations: </a:t>
            </a:r>
            <a:endParaRPr b="1" sz="2200">
              <a:solidFill>
                <a:schemeClr val="lt1"/>
              </a:solidFill>
              <a:latin typeface="Arapey"/>
              <a:ea typeface="Arapey"/>
              <a:cs typeface="Arapey"/>
              <a:sym typeface="Arapey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apey"/>
              <a:buChar char="●"/>
            </a:pPr>
            <a:r>
              <a:rPr lang="en" sz="1800">
                <a:solidFill>
                  <a:schemeClr val="lt1"/>
                </a:solidFill>
                <a:latin typeface="Arapey"/>
                <a:ea typeface="Arapey"/>
                <a:cs typeface="Arapey"/>
                <a:sym typeface="Arapey"/>
              </a:rPr>
              <a:t>The actual fire line is sharper than the predicted one but the overall bias reduces   </a:t>
            </a:r>
            <a:endParaRPr b="1" sz="2200">
              <a:solidFill>
                <a:schemeClr val="lt1"/>
              </a:solidFill>
              <a:latin typeface="Arapey"/>
              <a:ea typeface="Arapey"/>
              <a:cs typeface="Arapey"/>
              <a:sym typeface="Arape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chemeClr val="lt1"/>
              </a:solidFill>
              <a:latin typeface="Arapey"/>
              <a:ea typeface="Arapey"/>
              <a:cs typeface="Arapey"/>
              <a:sym typeface="Arape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lt1"/>
                </a:solidFill>
                <a:latin typeface="Arapey"/>
                <a:ea typeface="Arapey"/>
                <a:cs typeface="Arapey"/>
                <a:sym typeface="Arapey"/>
              </a:rPr>
              <a:t>Motivation to look ahead: </a:t>
            </a:r>
            <a:endParaRPr b="1" sz="2200">
              <a:solidFill>
                <a:schemeClr val="lt1"/>
              </a:solidFill>
              <a:latin typeface="Arapey"/>
              <a:ea typeface="Arapey"/>
              <a:cs typeface="Arapey"/>
              <a:sym typeface="Arapey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apey"/>
              <a:buChar char="●"/>
            </a:pPr>
            <a:r>
              <a:rPr lang="en" sz="1800">
                <a:solidFill>
                  <a:schemeClr val="lt1"/>
                </a:solidFill>
                <a:latin typeface="Arapey"/>
                <a:ea typeface="Arapey"/>
                <a:cs typeface="Arapey"/>
                <a:sym typeface="Arapey"/>
              </a:rPr>
              <a:t>Explore the power of Mixture of models, data </a:t>
            </a:r>
            <a:r>
              <a:rPr lang="en" sz="1800">
                <a:solidFill>
                  <a:schemeClr val="lt1"/>
                </a:solidFill>
                <a:latin typeface="Arapey"/>
                <a:ea typeface="Arapey"/>
                <a:cs typeface="Arapey"/>
                <a:sym typeface="Arapey"/>
              </a:rPr>
              <a:t>augmentation</a:t>
            </a:r>
            <a:r>
              <a:rPr lang="en" sz="1800">
                <a:solidFill>
                  <a:schemeClr val="lt1"/>
                </a:solidFill>
                <a:latin typeface="Arapey"/>
                <a:ea typeface="Arapey"/>
                <a:cs typeface="Arapey"/>
                <a:sym typeface="Arapey"/>
              </a:rPr>
              <a:t>, dynamic thresholding</a:t>
            </a:r>
            <a:endParaRPr b="1" sz="1800">
              <a:solidFill>
                <a:schemeClr val="lt1"/>
              </a:solidFill>
              <a:latin typeface="Arapey"/>
              <a:ea typeface="Arapey"/>
              <a:cs typeface="Arapey"/>
              <a:sym typeface="Arapey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7"/>
          <p:cNvSpPr txBox="1"/>
          <p:nvPr/>
        </p:nvSpPr>
        <p:spPr>
          <a:xfrm>
            <a:off x="325525" y="444510"/>
            <a:ext cx="45720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19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500">
                <a:solidFill>
                  <a:srgbClr val="E5BB6E"/>
                </a:solidFill>
                <a:latin typeface="Arapey"/>
                <a:ea typeface="Arapey"/>
                <a:cs typeface="Arapey"/>
                <a:sym typeface="Arapey"/>
              </a:rPr>
              <a:t>Conv NN + LSTM</a:t>
            </a:r>
            <a:endParaRPr b="1" sz="4500">
              <a:solidFill>
                <a:srgbClr val="E5BB6E"/>
              </a:solidFill>
            </a:endParaRPr>
          </a:p>
        </p:txBody>
      </p:sp>
      <p:pic>
        <p:nvPicPr>
          <p:cNvPr id="227" name="Google Shape;227;p37"/>
          <p:cNvPicPr preferRelativeResize="0"/>
          <p:nvPr/>
        </p:nvPicPr>
        <p:blipFill rotWithShape="1">
          <a:blip r:embed="rId3">
            <a:alphaModFix/>
          </a:blip>
          <a:srcRect b="29320" l="0" r="0" t="20662"/>
          <a:stretch/>
        </p:blipFill>
        <p:spPr>
          <a:xfrm>
            <a:off x="6120600" y="642826"/>
            <a:ext cx="2847975" cy="80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5525" y="1378100"/>
            <a:ext cx="5088125" cy="310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37"/>
          <p:cNvPicPr preferRelativeResize="0"/>
          <p:nvPr/>
        </p:nvPicPr>
        <p:blipFill rotWithShape="1">
          <a:blip r:embed="rId5">
            <a:alphaModFix/>
          </a:blip>
          <a:srcRect b="0" l="27138" r="50191" t="0"/>
          <a:stretch/>
        </p:blipFill>
        <p:spPr>
          <a:xfrm>
            <a:off x="5708250" y="1537250"/>
            <a:ext cx="1401483" cy="257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37"/>
          <p:cNvPicPr preferRelativeResize="0"/>
          <p:nvPr/>
        </p:nvPicPr>
        <p:blipFill rotWithShape="1">
          <a:blip r:embed="rId5">
            <a:alphaModFix/>
          </a:blip>
          <a:srcRect b="0" l="68121" r="8358" t="0"/>
          <a:stretch/>
        </p:blipFill>
        <p:spPr>
          <a:xfrm>
            <a:off x="7226450" y="1537250"/>
            <a:ext cx="1454007" cy="257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8"/>
          <p:cNvSpPr txBox="1"/>
          <p:nvPr/>
        </p:nvSpPr>
        <p:spPr>
          <a:xfrm>
            <a:off x="217025" y="212950"/>
            <a:ext cx="59898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19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4500" u="none" cap="none" strike="noStrike">
                <a:solidFill>
                  <a:srgbClr val="E5BB6E"/>
                </a:solidFill>
                <a:latin typeface="Arapey"/>
                <a:ea typeface="Arapey"/>
                <a:cs typeface="Arapey"/>
                <a:sym typeface="Arapey"/>
              </a:rPr>
              <a:t>Results </a:t>
            </a:r>
            <a:endParaRPr b="1" sz="4500">
              <a:solidFill>
                <a:srgbClr val="E5BB6E"/>
              </a:solidFill>
            </a:endParaRPr>
          </a:p>
        </p:txBody>
      </p:sp>
      <p:graphicFrame>
        <p:nvGraphicFramePr>
          <p:cNvPr id="236" name="Google Shape;236;p38"/>
          <p:cNvGraphicFramePr/>
          <p:nvPr/>
        </p:nvGraphicFramePr>
        <p:xfrm>
          <a:off x="217025" y="979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{321D026E-C1A6-45B1-BCB7-3F266F69EC4B}</a:tableStyleId>
              </a:tblPr>
              <a:tblGrid>
                <a:gridCol w="1727750"/>
                <a:gridCol w="1727750"/>
                <a:gridCol w="1727750"/>
                <a:gridCol w="1727750"/>
                <a:gridCol w="1727750"/>
              </a:tblGrid>
              <a:tr h="675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1"/>
                          </a:solidFill>
                        </a:rPr>
                        <a:t>Model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1"/>
                          </a:solidFill>
                        </a:rPr>
                        <a:t>Optical Flow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1"/>
                          </a:solidFill>
                        </a:rPr>
                        <a:t>XGBoost</a:t>
                      </a:r>
                      <a:r>
                        <a:rPr b="1" lang="en">
                          <a:solidFill>
                            <a:schemeClr val="lt1"/>
                          </a:solidFill>
                        </a:rPr>
                        <a:t> 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1"/>
                          </a:solidFill>
                        </a:rPr>
                        <a:t>Transformer</a:t>
                      </a:r>
                      <a:r>
                        <a:rPr b="1" lang="en">
                          <a:solidFill>
                            <a:schemeClr val="lt1"/>
                          </a:solidFill>
                        </a:rPr>
                        <a:t> 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1"/>
                          </a:solidFill>
                        </a:rPr>
                        <a:t>Conv NN + LSTM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38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1"/>
                          </a:solidFill>
                        </a:rPr>
                        <a:t>MSE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0.034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0.026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0.024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0.011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237" name="Google Shape;23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025" y="2273775"/>
            <a:ext cx="2551137" cy="2347525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38"/>
          <p:cNvSpPr/>
          <p:nvPr/>
        </p:nvSpPr>
        <p:spPr>
          <a:xfrm>
            <a:off x="2984075" y="3411200"/>
            <a:ext cx="1150200" cy="314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66666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dk1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9" name="Google Shape;239;p38"/>
          <p:cNvPicPr preferRelativeResize="0"/>
          <p:nvPr/>
        </p:nvPicPr>
        <p:blipFill rotWithShape="1">
          <a:blip r:embed="rId4">
            <a:alphaModFix/>
          </a:blip>
          <a:srcRect b="0" l="0" r="54804" t="42621"/>
          <a:stretch/>
        </p:blipFill>
        <p:spPr>
          <a:xfrm>
            <a:off x="4350200" y="2753900"/>
            <a:ext cx="3077100" cy="1530025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38"/>
          <p:cNvSpPr txBox="1"/>
          <p:nvPr/>
        </p:nvSpPr>
        <p:spPr>
          <a:xfrm>
            <a:off x="744725" y="4621300"/>
            <a:ext cx="27108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Arapey"/>
                <a:ea typeface="Arapey"/>
                <a:cs typeface="Arapey"/>
                <a:sym typeface="Arapey"/>
              </a:rPr>
              <a:t>Optical Flow</a:t>
            </a:r>
            <a:endParaRPr sz="1600">
              <a:solidFill>
                <a:schemeClr val="lt1"/>
              </a:solidFill>
              <a:latin typeface="Arapey"/>
              <a:ea typeface="Arapey"/>
              <a:cs typeface="Arapey"/>
              <a:sym typeface="Arapey"/>
            </a:endParaRPr>
          </a:p>
        </p:txBody>
      </p:sp>
      <p:sp>
        <p:nvSpPr>
          <p:cNvPr id="241" name="Google Shape;241;p38"/>
          <p:cNvSpPr txBox="1"/>
          <p:nvPr/>
        </p:nvSpPr>
        <p:spPr>
          <a:xfrm>
            <a:off x="5034250" y="4644550"/>
            <a:ext cx="2710800" cy="26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Arapey"/>
                <a:ea typeface="Arapey"/>
                <a:cs typeface="Arapey"/>
                <a:sym typeface="Arapey"/>
              </a:rPr>
              <a:t>Conv NN + LSTM</a:t>
            </a:r>
            <a:endParaRPr sz="1600">
              <a:solidFill>
                <a:schemeClr val="lt1"/>
              </a:solidFill>
              <a:latin typeface="Arapey"/>
              <a:ea typeface="Arapey"/>
              <a:cs typeface="Arapey"/>
              <a:sym typeface="Arapey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9"/>
          <p:cNvSpPr txBox="1"/>
          <p:nvPr/>
        </p:nvSpPr>
        <p:spPr>
          <a:xfrm>
            <a:off x="217025" y="206400"/>
            <a:ext cx="69231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19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500">
                <a:solidFill>
                  <a:srgbClr val="E5BB6E"/>
                </a:solidFill>
                <a:latin typeface="Arapey"/>
                <a:ea typeface="Arapey"/>
                <a:cs typeface="Arapey"/>
                <a:sym typeface="Arapey"/>
              </a:rPr>
              <a:t>We also tried: </a:t>
            </a:r>
            <a:endParaRPr b="1" sz="4500">
              <a:solidFill>
                <a:srgbClr val="E5BB6E"/>
              </a:solidFill>
            </a:endParaRPr>
          </a:p>
        </p:txBody>
      </p:sp>
      <p:sp>
        <p:nvSpPr>
          <p:cNvPr id="247" name="Google Shape;247;p39"/>
          <p:cNvSpPr txBox="1"/>
          <p:nvPr/>
        </p:nvSpPr>
        <p:spPr>
          <a:xfrm>
            <a:off x="217025" y="793750"/>
            <a:ext cx="8758500" cy="45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lt1"/>
                </a:solidFill>
                <a:latin typeface="Arapey"/>
                <a:ea typeface="Arapey"/>
                <a:cs typeface="Arapey"/>
                <a:sym typeface="Arapey"/>
              </a:rPr>
              <a:t>3</a:t>
            </a:r>
            <a:r>
              <a:rPr lang="en" sz="2600">
                <a:solidFill>
                  <a:schemeClr val="lt1"/>
                </a:solidFill>
                <a:latin typeface="Arapey"/>
                <a:ea typeface="Arapey"/>
                <a:cs typeface="Arapey"/>
                <a:sym typeface="Arapey"/>
              </a:rPr>
              <a:t>D CNN - </a:t>
            </a:r>
            <a:r>
              <a:rPr lang="en" sz="2400">
                <a:solidFill>
                  <a:schemeClr val="lt1"/>
                </a:solidFill>
                <a:latin typeface="Arapey"/>
                <a:ea typeface="Arapey"/>
                <a:cs typeface="Arapey"/>
                <a:sym typeface="Arapey"/>
              </a:rPr>
              <a:t>Computationally Expensive and Model Overfitting</a:t>
            </a:r>
            <a:endParaRPr sz="2400">
              <a:solidFill>
                <a:schemeClr val="lt1"/>
              </a:solidFill>
              <a:latin typeface="Arapey"/>
              <a:ea typeface="Arapey"/>
              <a:cs typeface="Arapey"/>
              <a:sym typeface="Arapey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lt1"/>
              </a:solidFill>
              <a:latin typeface="Arapey"/>
              <a:ea typeface="Arapey"/>
              <a:cs typeface="Arapey"/>
              <a:sym typeface="Arapey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lt1"/>
                </a:solidFill>
                <a:latin typeface="Arapey"/>
                <a:ea typeface="Arapey"/>
                <a:cs typeface="Arapey"/>
                <a:sym typeface="Arapey"/>
              </a:rPr>
              <a:t>Physics based NN - </a:t>
            </a:r>
            <a:r>
              <a:rPr lang="en" sz="2400">
                <a:solidFill>
                  <a:schemeClr val="lt1"/>
                </a:solidFill>
                <a:latin typeface="Arapey"/>
                <a:ea typeface="Arapey"/>
                <a:cs typeface="Arapey"/>
                <a:sym typeface="Arapey"/>
              </a:rPr>
              <a:t>improper loss design and missing critical features like fuel properties, atmospheric effects, and radiative heat transfer.</a:t>
            </a:r>
            <a:endParaRPr sz="2400">
              <a:solidFill>
                <a:schemeClr val="lt1"/>
              </a:solidFill>
              <a:latin typeface="Arapey"/>
              <a:ea typeface="Arapey"/>
              <a:cs typeface="Arapey"/>
              <a:sym typeface="Arapey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lt1"/>
              </a:solidFill>
              <a:latin typeface="Arapey"/>
              <a:ea typeface="Arapey"/>
              <a:cs typeface="Arapey"/>
              <a:sym typeface="Arapey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lt1"/>
                </a:solidFill>
                <a:latin typeface="Arapey"/>
                <a:ea typeface="Arapey"/>
                <a:cs typeface="Arapey"/>
                <a:sym typeface="Arapey"/>
              </a:rPr>
              <a:t>ResNets - </a:t>
            </a:r>
            <a:r>
              <a:rPr lang="en" sz="2400">
                <a:solidFill>
                  <a:schemeClr val="lt1"/>
                </a:solidFill>
                <a:latin typeface="Arapey"/>
                <a:ea typeface="Arapey"/>
                <a:cs typeface="Arapey"/>
                <a:sym typeface="Arapey"/>
              </a:rPr>
              <a:t>Overfitting of data, </a:t>
            </a:r>
            <a:r>
              <a:rPr lang="en" sz="2400">
                <a:solidFill>
                  <a:schemeClr val="lt1"/>
                </a:solidFill>
                <a:latin typeface="Arapey"/>
                <a:ea typeface="Arapey"/>
                <a:cs typeface="Arapey"/>
                <a:sym typeface="Arapey"/>
              </a:rPr>
              <a:t>hyperparameters</a:t>
            </a:r>
            <a:r>
              <a:rPr lang="en" sz="2400">
                <a:solidFill>
                  <a:schemeClr val="lt1"/>
                </a:solidFill>
                <a:latin typeface="Arapey"/>
                <a:ea typeface="Arapey"/>
                <a:cs typeface="Arapey"/>
                <a:sym typeface="Arapey"/>
              </a:rPr>
              <a:t> of dropout and </a:t>
            </a:r>
            <a:r>
              <a:rPr lang="en" sz="2400">
                <a:solidFill>
                  <a:schemeClr val="lt1"/>
                </a:solidFill>
                <a:latin typeface="Arapey"/>
                <a:ea typeface="Arapey"/>
                <a:cs typeface="Arapey"/>
                <a:sym typeface="Arapey"/>
              </a:rPr>
              <a:t>regularization needs more tuning.</a:t>
            </a:r>
            <a:endParaRPr sz="2400">
              <a:solidFill>
                <a:schemeClr val="lt1"/>
              </a:solidFill>
              <a:latin typeface="Arapey"/>
              <a:ea typeface="Arapey"/>
              <a:cs typeface="Arapey"/>
              <a:sym typeface="Arapey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lt1"/>
                </a:solidFill>
                <a:latin typeface="Arapey"/>
                <a:ea typeface="Arapey"/>
                <a:cs typeface="Arapey"/>
                <a:sym typeface="Arapey"/>
              </a:rPr>
              <a:t> </a:t>
            </a:r>
            <a:r>
              <a:rPr lang="en" sz="2600">
                <a:solidFill>
                  <a:schemeClr val="lt1"/>
                </a:solidFill>
                <a:latin typeface="Arapey"/>
                <a:ea typeface="Arapey"/>
                <a:cs typeface="Arapey"/>
                <a:sym typeface="Arapey"/>
              </a:rPr>
              <a:t> </a:t>
            </a:r>
            <a:endParaRPr sz="2600">
              <a:solidFill>
                <a:schemeClr val="lt1"/>
              </a:solidFill>
              <a:latin typeface="Arapey"/>
              <a:ea typeface="Arapey"/>
              <a:cs typeface="Arapey"/>
              <a:sym typeface="Arapey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lt1"/>
                </a:solidFill>
                <a:latin typeface="Arapey"/>
                <a:ea typeface="Arapey"/>
                <a:cs typeface="Arapey"/>
                <a:sym typeface="Arapey"/>
              </a:rPr>
              <a:t>ST TN - </a:t>
            </a:r>
            <a:r>
              <a:rPr lang="en" sz="2400">
                <a:solidFill>
                  <a:schemeClr val="lt1"/>
                </a:solidFill>
                <a:latin typeface="Arapey"/>
                <a:ea typeface="Arapey"/>
                <a:cs typeface="Arapey"/>
                <a:sym typeface="Arapey"/>
              </a:rPr>
              <a:t>Never got to optimise the network to improve the complexity</a:t>
            </a:r>
            <a:endParaRPr sz="2400">
              <a:solidFill>
                <a:schemeClr val="lt1"/>
              </a:solidFill>
              <a:latin typeface="Arapey"/>
              <a:ea typeface="Arapey"/>
              <a:cs typeface="Arapey"/>
              <a:sym typeface="Arapey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2" name="Google Shape;252;p40"/>
          <p:cNvCxnSpPr/>
          <p:nvPr/>
        </p:nvCxnSpPr>
        <p:spPr>
          <a:xfrm>
            <a:off x="0" y="399625"/>
            <a:ext cx="9144000" cy="0"/>
          </a:xfrm>
          <a:prstGeom prst="straightConnector1">
            <a:avLst/>
          </a:prstGeom>
          <a:noFill/>
          <a:ln cap="flat" cmpd="sng" w="9525">
            <a:solidFill>
              <a:srgbClr val="E5BB6E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53" name="Google Shape;253;p40"/>
          <p:cNvCxnSpPr/>
          <p:nvPr/>
        </p:nvCxnSpPr>
        <p:spPr>
          <a:xfrm>
            <a:off x="0" y="4748894"/>
            <a:ext cx="9144000" cy="0"/>
          </a:xfrm>
          <a:prstGeom prst="straightConnector1">
            <a:avLst/>
          </a:prstGeom>
          <a:noFill/>
          <a:ln cap="flat" cmpd="sng" w="9525">
            <a:solidFill>
              <a:srgbClr val="E5BB6E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4" name="Google Shape;254;p40"/>
          <p:cNvSpPr/>
          <p:nvPr/>
        </p:nvSpPr>
        <p:spPr>
          <a:xfrm>
            <a:off x="6638925" y="0"/>
            <a:ext cx="2509428" cy="5134518"/>
          </a:xfrm>
          <a:custGeom>
            <a:rect b="b" l="l" r="r" t="t"/>
            <a:pathLst>
              <a:path extrusionOk="0" h="9780035" w="5339209">
                <a:moveTo>
                  <a:pt x="0" y="0"/>
                </a:moveTo>
                <a:lnTo>
                  <a:pt x="5339209" y="0"/>
                </a:lnTo>
                <a:lnTo>
                  <a:pt x="5339209" y="9780035"/>
                </a:lnTo>
                <a:lnTo>
                  <a:pt x="0" y="978003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591" l="0" r="-23759" t="-591"/>
            </a:stretch>
          </a:blipFill>
          <a:ln>
            <a:noFill/>
          </a:ln>
        </p:spPr>
      </p:sp>
      <p:sp>
        <p:nvSpPr>
          <p:cNvPr id="255" name="Google Shape;255;p40"/>
          <p:cNvSpPr txBox="1"/>
          <p:nvPr/>
        </p:nvSpPr>
        <p:spPr>
          <a:xfrm>
            <a:off x="317500" y="431100"/>
            <a:ext cx="6321600" cy="11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19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3800" u="none" cap="none" strike="noStrike">
                <a:solidFill>
                  <a:srgbClr val="E5BB6E"/>
                </a:solidFill>
                <a:latin typeface="Arapey"/>
                <a:ea typeface="Arapey"/>
                <a:cs typeface="Arapey"/>
                <a:sym typeface="Arapey"/>
              </a:rPr>
              <a:t>Business Value of Fire Forecasting</a:t>
            </a:r>
            <a:endParaRPr b="1" sz="100">
              <a:latin typeface="Arapey"/>
              <a:ea typeface="Arapey"/>
              <a:cs typeface="Arapey"/>
              <a:sym typeface="Arapey"/>
            </a:endParaRPr>
          </a:p>
        </p:txBody>
      </p:sp>
      <p:sp>
        <p:nvSpPr>
          <p:cNvPr id="256" name="Google Shape;256;p40"/>
          <p:cNvSpPr txBox="1"/>
          <p:nvPr/>
        </p:nvSpPr>
        <p:spPr>
          <a:xfrm>
            <a:off x="134325" y="1612500"/>
            <a:ext cx="6398700" cy="31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apey"/>
              <a:buChar char="●"/>
            </a:pPr>
            <a:r>
              <a:rPr b="1" lang="en" sz="2000">
                <a:solidFill>
                  <a:schemeClr val="lt1"/>
                </a:solidFill>
                <a:latin typeface="Arapey"/>
                <a:ea typeface="Arapey"/>
                <a:cs typeface="Arapey"/>
                <a:sym typeface="Arapey"/>
              </a:rPr>
              <a:t>Refined Wildfire Response:</a:t>
            </a:r>
            <a:r>
              <a:rPr lang="en" sz="2000">
                <a:solidFill>
                  <a:schemeClr val="lt1"/>
                </a:solidFill>
                <a:latin typeface="Arapey"/>
                <a:ea typeface="Arapey"/>
                <a:cs typeface="Arapey"/>
                <a:sym typeface="Arapey"/>
              </a:rPr>
              <a:t> Faster, smarter decisions with balanced accuracy and usability.</a:t>
            </a:r>
            <a:endParaRPr sz="2000">
              <a:solidFill>
                <a:schemeClr val="lt1"/>
              </a:solidFill>
              <a:latin typeface="Arapey"/>
              <a:ea typeface="Arapey"/>
              <a:cs typeface="Arapey"/>
              <a:sym typeface="Arapey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apey"/>
              <a:buChar char="●"/>
            </a:pPr>
            <a:r>
              <a:rPr b="1" lang="en" sz="2000">
                <a:solidFill>
                  <a:schemeClr val="lt1"/>
                </a:solidFill>
                <a:latin typeface="Arapey"/>
                <a:ea typeface="Arapey"/>
                <a:cs typeface="Arapey"/>
                <a:sym typeface="Arapey"/>
              </a:rPr>
              <a:t>Risk Assessment:</a:t>
            </a:r>
            <a:r>
              <a:rPr lang="en" sz="2000">
                <a:solidFill>
                  <a:schemeClr val="lt1"/>
                </a:solidFill>
                <a:latin typeface="Arapey"/>
                <a:ea typeface="Arapey"/>
                <a:cs typeface="Arapey"/>
                <a:sym typeface="Arapey"/>
              </a:rPr>
              <a:t> Enhanced predictions for better insurance pricing and minimized financial loss.</a:t>
            </a:r>
            <a:endParaRPr sz="2000">
              <a:solidFill>
                <a:schemeClr val="lt1"/>
              </a:solidFill>
              <a:latin typeface="Arapey"/>
              <a:ea typeface="Arapey"/>
              <a:cs typeface="Arapey"/>
              <a:sym typeface="Arapey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apey"/>
              <a:buChar char="●"/>
            </a:pPr>
            <a:r>
              <a:rPr b="1" lang="en" sz="2000">
                <a:solidFill>
                  <a:schemeClr val="lt1"/>
                </a:solidFill>
                <a:latin typeface="Arapey"/>
                <a:ea typeface="Arapey"/>
                <a:cs typeface="Arapey"/>
                <a:sym typeface="Arapey"/>
              </a:rPr>
              <a:t>Utility Protection:</a:t>
            </a:r>
            <a:r>
              <a:rPr lang="en" sz="2000">
                <a:solidFill>
                  <a:schemeClr val="lt1"/>
                </a:solidFill>
                <a:latin typeface="Arapey"/>
                <a:ea typeface="Arapey"/>
                <a:cs typeface="Arapey"/>
                <a:sym typeface="Arapey"/>
              </a:rPr>
              <a:t> Safeguards infrastructure, reducing wildfire liabilities.</a:t>
            </a:r>
            <a:endParaRPr sz="2000">
              <a:solidFill>
                <a:schemeClr val="lt1"/>
              </a:solidFill>
              <a:latin typeface="Arapey"/>
              <a:ea typeface="Arapey"/>
              <a:cs typeface="Arapey"/>
              <a:sym typeface="Arapey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apey"/>
              <a:buChar char="●"/>
            </a:pPr>
            <a:r>
              <a:rPr b="1" lang="en" sz="2000">
                <a:solidFill>
                  <a:schemeClr val="lt1"/>
                </a:solidFill>
                <a:latin typeface="Arapey"/>
                <a:ea typeface="Arapey"/>
                <a:cs typeface="Arapey"/>
                <a:sym typeface="Arapey"/>
              </a:rPr>
              <a:t>Resource Optimization:</a:t>
            </a:r>
            <a:r>
              <a:rPr lang="en" sz="2000">
                <a:solidFill>
                  <a:schemeClr val="lt1"/>
                </a:solidFill>
                <a:latin typeface="Arapey"/>
                <a:ea typeface="Arapey"/>
                <a:cs typeface="Arapey"/>
                <a:sym typeface="Arapey"/>
              </a:rPr>
              <a:t> Efficient deployment lowers risks and damages.</a:t>
            </a:r>
            <a:endParaRPr sz="2000">
              <a:solidFill>
                <a:schemeClr val="lt1"/>
              </a:solidFill>
              <a:latin typeface="Arapey"/>
              <a:ea typeface="Arapey"/>
              <a:cs typeface="Arapey"/>
              <a:sym typeface="Arapey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Arapey"/>
              <a:ea typeface="Arapey"/>
              <a:cs typeface="Arapey"/>
              <a:sym typeface="Arapey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  <a:latin typeface="Arapey"/>
              <a:ea typeface="Arapey"/>
              <a:cs typeface="Arapey"/>
              <a:sym typeface="Arapey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41"/>
          <p:cNvSpPr txBox="1"/>
          <p:nvPr/>
        </p:nvSpPr>
        <p:spPr>
          <a:xfrm>
            <a:off x="217025" y="340725"/>
            <a:ext cx="6923100" cy="39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19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0">
                <a:solidFill>
                  <a:schemeClr val="lt1"/>
                </a:solidFill>
                <a:latin typeface="Arapey"/>
                <a:ea typeface="Arapey"/>
                <a:cs typeface="Arapey"/>
                <a:sym typeface="Arapey"/>
              </a:rPr>
              <a:t>We had a lot of time but….</a:t>
            </a:r>
            <a:endParaRPr b="1" sz="5000">
              <a:solidFill>
                <a:schemeClr val="lt1"/>
              </a:solidFill>
              <a:latin typeface="Arapey"/>
              <a:ea typeface="Arapey"/>
              <a:cs typeface="Arapey"/>
              <a:sym typeface="Arapey"/>
            </a:endParaRPr>
          </a:p>
          <a:p>
            <a:pPr indent="0" lvl="0" marL="0" marR="0" rtl="0" algn="l">
              <a:lnSpc>
                <a:spcPct val="1019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0">
                <a:solidFill>
                  <a:schemeClr val="lt1"/>
                </a:solidFill>
                <a:latin typeface="Arapey"/>
                <a:ea typeface="Arapey"/>
                <a:cs typeface="Arapey"/>
                <a:sym typeface="Arapey"/>
              </a:rPr>
              <a:t>Here’s </a:t>
            </a:r>
            <a:r>
              <a:rPr b="1" lang="en" sz="5000">
                <a:solidFill>
                  <a:schemeClr val="lt1"/>
                </a:solidFill>
                <a:latin typeface="Arapey"/>
                <a:ea typeface="Arapey"/>
                <a:cs typeface="Arapey"/>
                <a:sym typeface="Arapey"/>
              </a:rPr>
              <a:t>something</a:t>
            </a:r>
            <a:r>
              <a:rPr b="1" lang="en" sz="5000">
                <a:solidFill>
                  <a:schemeClr val="lt1"/>
                </a:solidFill>
                <a:latin typeface="Arapey"/>
                <a:ea typeface="Arapey"/>
                <a:cs typeface="Arapey"/>
                <a:sym typeface="Arapey"/>
              </a:rPr>
              <a:t> </a:t>
            </a:r>
            <a:endParaRPr b="1" sz="5000">
              <a:solidFill>
                <a:schemeClr val="lt1"/>
              </a:solidFill>
              <a:latin typeface="Arapey"/>
              <a:ea typeface="Arapey"/>
              <a:cs typeface="Arapey"/>
              <a:sym typeface="Arapey"/>
            </a:endParaRPr>
          </a:p>
          <a:p>
            <a:pPr indent="0" lvl="0" marL="0" marR="0" rtl="0" algn="l">
              <a:lnSpc>
                <a:spcPct val="1019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0">
                <a:solidFill>
                  <a:schemeClr val="lt1"/>
                </a:solidFill>
                <a:latin typeface="Arapey"/>
                <a:ea typeface="Arapey"/>
                <a:cs typeface="Arapey"/>
                <a:sym typeface="Arapey"/>
              </a:rPr>
              <a:t>we have left -</a:t>
            </a:r>
            <a:endParaRPr b="1" sz="5000">
              <a:solidFill>
                <a:schemeClr val="lt1"/>
              </a:solidFill>
              <a:latin typeface="Arapey"/>
              <a:ea typeface="Arapey"/>
              <a:cs typeface="Arapey"/>
              <a:sym typeface="Arapey"/>
            </a:endParaRPr>
          </a:p>
          <a:p>
            <a:pPr indent="0" lvl="0" marL="0" marR="0" rtl="0" algn="l">
              <a:lnSpc>
                <a:spcPct val="1019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0">
                <a:solidFill>
                  <a:schemeClr val="lt1"/>
                </a:solidFill>
                <a:latin typeface="Arapey"/>
                <a:ea typeface="Arapey"/>
                <a:cs typeface="Arapey"/>
                <a:sym typeface="Arapey"/>
              </a:rPr>
              <a:t>“A Future Scope”</a:t>
            </a:r>
            <a:endParaRPr b="1" sz="5000">
              <a:solidFill>
                <a:schemeClr val="lt1"/>
              </a:solidFill>
              <a:latin typeface="Arapey"/>
              <a:ea typeface="Arapey"/>
              <a:cs typeface="Arapey"/>
              <a:sym typeface="Arapey"/>
            </a:endParaRPr>
          </a:p>
          <a:p>
            <a:pPr indent="0" lvl="0" marL="0" marR="0" rtl="0" algn="l">
              <a:lnSpc>
                <a:spcPct val="1019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chemeClr val="lt1"/>
                </a:solidFill>
                <a:latin typeface="Arapey"/>
                <a:ea typeface="Arapey"/>
                <a:cs typeface="Arapey"/>
                <a:sym typeface="Arapey"/>
              </a:rPr>
              <a:t>(for future)</a:t>
            </a:r>
            <a:r>
              <a:rPr b="1" lang="en" sz="5200">
                <a:solidFill>
                  <a:schemeClr val="lt1"/>
                </a:solidFill>
                <a:latin typeface="Arapey"/>
                <a:ea typeface="Arapey"/>
                <a:cs typeface="Arapey"/>
                <a:sym typeface="Arapey"/>
              </a:rPr>
              <a:t>  </a:t>
            </a:r>
            <a:endParaRPr b="1" sz="700">
              <a:solidFill>
                <a:schemeClr val="lt1"/>
              </a:solidFill>
            </a:endParaRPr>
          </a:p>
        </p:txBody>
      </p:sp>
      <p:pic>
        <p:nvPicPr>
          <p:cNvPr id="262" name="Google Shape;26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31925" y="1410000"/>
            <a:ext cx="3448175" cy="3493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Google Shape;267;p42"/>
          <p:cNvCxnSpPr/>
          <p:nvPr/>
        </p:nvCxnSpPr>
        <p:spPr>
          <a:xfrm>
            <a:off x="0" y="514350"/>
            <a:ext cx="9144000" cy="0"/>
          </a:xfrm>
          <a:prstGeom prst="straightConnector1">
            <a:avLst/>
          </a:prstGeom>
          <a:noFill/>
          <a:ln cap="flat" cmpd="sng" w="9525">
            <a:solidFill>
              <a:srgbClr val="E5BB6E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68" name="Google Shape;268;p42"/>
          <p:cNvCxnSpPr/>
          <p:nvPr/>
        </p:nvCxnSpPr>
        <p:spPr>
          <a:xfrm>
            <a:off x="0" y="4626769"/>
            <a:ext cx="9144000" cy="0"/>
          </a:xfrm>
          <a:prstGeom prst="straightConnector1">
            <a:avLst/>
          </a:prstGeom>
          <a:noFill/>
          <a:ln cap="flat" cmpd="sng" w="9525">
            <a:solidFill>
              <a:srgbClr val="E5BB6E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69" name="Google Shape;269;p42"/>
          <p:cNvSpPr txBox="1"/>
          <p:nvPr/>
        </p:nvSpPr>
        <p:spPr>
          <a:xfrm>
            <a:off x="256450" y="439625"/>
            <a:ext cx="50079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19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5200" u="none" cap="none" strike="noStrike">
                <a:solidFill>
                  <a:srgbClr val="E5BB6E"/>
                </a:solidFill>
                <a:latin typeface="Arapey"/>
                <a:ea typeface="Arapey"/>
                <a:cs typeface="Arapey"/>
                <a:sym typeface="Arapey"/>
              </a:rPr>
              <a:t>Future Scope</a:t>
            </a:r>
            <a:endParaRPr b="1" sz="700">
              <a:solidFill>
                <a:srgbClr val="E5BB6E"/>
              </a:solidFill>
            </a:endParaRPr>
          </a:p>
        </p:txBody>
      </p:sp>
      <p:sp>
        <p:nvSpPr>
          <p:cNvPr id="270" name="Google Shape;270;p42"/>
          <p:cNvSpPr txBox="1"/>
          <p:nvPr/>
        </p:nvSpPr>
        <p:spPr>
          <a:xfrm>
            <a:off x="256450" y="1282200"/>
            <a:ext cx="8887500" cy="34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Arapey"/>
                <a:ea typeface="Arapey"/>
                <a:cs typeface="Arapey"/>
                <a:sym typeface="Arapey"/>
              </a:rPr>
              <a:t>Re-check the ST TN </a:t>
            </a:r>
            <a:r>
              <a:rPr lang="en" sz="1800">
                <a:solidFill>
                  <a:schemeClr val="lt1"/>
                </a:solidFill>
                <a:latin typeface="Arapey"/>
                <a:ea typeface="Arapey"/>
                <a:cs typeface="Arapey"/>
                <a:sym typeface="Arapey"/>
              </a:rPr>
              <a:t>Architecture</a:t>
            </a:r>
            <a:r>
              <a:rPr lang="en" sz="1800">
                <a:solidFill>
                  <a:schemeClr val="lt1"/>
                </a:solidFill>
                <a:latin typeface="Arapey"/>
                <a:ea typeface="Arapey"/>
                <a:cs typeface="Arapey"/>
                <a:sym typeface="Arapey"/>
              </a:rPr>
              <a:t> for higher complexity </a:t>
            </a:r>
            <a:endParaRPr sz="1800">
              <a:solidFill>
                <a:schemeClr val="lt1"/>
              </a:solidFill>
              <a:latin typeface="Arapey"/>
              <a:ea typeface="Arapey"/>
              <a:cs typeface="Arapey"/>
              <a:sym typeface="Arape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apey"/>
              <a:ea typeface="Arapey"/>
              <a:cs typeface="Arapey"/>
              <a:sym typeface="Arape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Arapey"/>
                <a:ea typeface="Arapey"/>
                <a:cs typeface="Arapey"/>
                <a:sym typeface="Arapey"/>
              </a:rPr>
              <a:t>Mixture of Experts : Combine specialized models to focus on different aspects of wildfire spread.</a:t>
            </a:r>
            <a:endParaRPr sz="1800">
              <a:solidFill>
                <a:schemeClr val="lt1"/>
              </a:solidFill>
              <a:latin typeface="Arapey"/>
              <a:ea typeface="Arapey"/>
              <a:cs typeface="Arapey"/>
              <a:sym typeface="Arape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apey"/>
              <a:ea typeface="Arapey"/>
              <a:cs typeface="Arapey"/>
              <a:sym typeface="Arape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Arapey"/>
                <a:ea typeface="Arapey"/>
                <a:cs typeface="Arapey"/>
                <a:sym typeface="Arapey"/>
              </a:rPr>
              <a:t>Is More Data a solution?</a:t>
            </a:r>
            <a:endParaRPr sz="1800">
              <a:solidFill>
                <a:schemeClr val="lt1"/>
              </a:solidFill>
              <a:latin typeface="Arapey"/>
              <a:ea typeface="Arapey"/>
              <a:cs typeface="Arapey"/>
              <a:sym typeface="Arape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Arapey"/>
                <a:ea typeface="Arapey"/>
                <a:cs typeface="Arapey"/>
                <a:sym typeface="Arapey"/>
              </a:rPr>
              <a:t> - To see if possibly more detailed and larger datasets can improve the prediction accuracy.</a:t>
            </a:r>
            <a:endParaRPr sz="1800">
              <a:solidFill>
                <a:schemeClr val="lt1"/>
              </a:solidFill>
              <a:latin typeface="Arapey"/>
              <a:ea typeface="Arapey"/>
              <a:cs typeface="Arapey"/>
              <a:sym typeface="Arape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apey"/>
              <a:ea typeface="Arapey"/>
              <a:cs typeface="Arapey"/>
              <a:sym typeface="Arape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Arapey"/>
                <a:ea typeface="Arapey"/>
                <a:cs typeface="Arapey"/>
                <a:sym typeface="Arapey"/>
              </a:rPr>
              <a:t>Can Bi LSTM improve the model? </a:t>
            </a:r>
            <a:endParaRPr sz="1800">
              <a:solidFill>
                <a:schemeClr val="lt1"/>
              </a:solidFill>
              <a:latin typeface="Arapey"/>
              <a:ea typeface="Arapey"/>
              <a:cs typeface="Arapey"/>
              <a:sym typeface="Arape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Arapey"/>
                <a:ea typeface="Arapey"/>
                <a:cs typeface="Arapey"/>
                <a:sym typeface="Arapey"/>
              </a:rPr>
              <a:t>- To test if bidirectional LSTMs model long-range temporal dependencies and capture fire progression patterns more effectively</a:t>
            </a:r>
            <a:endParaRPr sz="1800">
              <a:solidFill>
                <a:schemeClr val="lt1"/>
              </a:solidFill>
              <a:latin typeface="Arapey"/>
              <a:ea typeface="Arapey"/>
              <a:cs typeface="Arapey"/>
              <a:sym typeface="Arape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apey"/>
              <a:ea typeface="Arapey"/>
              <a:cs typeface="Arapey"/>
              <a:sym typeface="Arapey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3"/>
          <p:cNvSpPr txBox="1"/>
          <p:nvPr/>
        </p:nvSpPr>
        <p:spPr>
          <a:xfrm>
            <a:off x="2042047" y="1756751"/>
            <a:ext cx="5059906" cy="10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" sz="6300" u="none" cap="none" strike="noStrike">
                <a:solidFill>
                  <a:srgbClr val="E5BB6E"/>
                </a:solidFill>
                <a:latin typeface="Arapey"/>
                <a:ea typeface="Arapey"/>
                <a:cs typeface="Arapey"/>
                <a:sym typeface="Arapey"/>
              </a:rPr>
              <a:t>Thank You.</a:t>
            </a:r>
            <a:endParaRPr sz="700"/>
          </a:p>
        </p:txBody>
      </p:sp>
      <p:cxnSp>
        <p:nvCxnSpPr>
          <p:cNvPr id="276" name="Google Shape;276;p43"/>
          <p:cNvCxnSpPr/>
          <p:nvPr/>
        </p:nvCxnSpPr>
        <p:spPr>
          <a:xfrm>
            <a:off x="0" y="514350"/>
            <a:ext cx="9144000" cy="0"/>
          </a:xfrm>
          <a:prstGeom prst="straightConnector1">
            <a:avLst/>
          </a:prstGeom>
          <a:noFill/>
          <a:ln cap="flat" cmpd="sng" w="9525">
            <a:solidFill>
              <a:srgbClr val="E5BB6E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77" name="Google Shape;277;p43"/>
          <p:cNvCxnSpPr/>
          <p:nvPr/>
        </p:nvCxnSpPr>
        <p:spPr>
          <a:xfrm>
            <a:off x="0" y="4626769"/>
            <a:ext cx="9144000" cy="0"/>
          </a:xfrm>
          <a:prstGeom prst="straightConnector1">
            <a:avLst/>
          </a:prstGeom>
          <a:noFill/>
          <a:ln cap="flat" cmpd="sng" w="9525">
            <a:solidFill>
              <a:srgbClr val="E5BB6E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78" name="Google Shape;278;p43"/>
          <p:cNvCxnSpPr/>
          <p:nvPr/>
        </p:nvCxnSpPr>
        <p:spPr>
          <a:xfrm rot="10800000">
            <a:off x="509588" y="-168781"/>
            <a:ext cx="2381" cy="4795549"/>
          </a:xfrm>
          <a:prstGeom prst="straightConnector1">
            <a:avLst/>
          </a:prstGeom>
          <a:noFill/>
          <a:ln cap="flat" cmpd="sng" w="9525">
            <a:solidFill>
              <a:srgbClr val="E5BB6E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79" name="Google Shape;279;p43"/>
          <p:cNvCxnSpPr/>
          <p:nvPr/>
        </p:nvCxnSpPr>
        <p:spPr>
          <a:xfrm rot="10800000">
            <a:off x="8624888" y="514351"/>
            <a:ext cx="2381" cy="4795549"/>
          </a:xfrm>
          <a:prstGeom prst="straightConnector1">
            <a:avLst/>
          </a:prstGeom>
          <a:noFill/>
          <a:ln cap="flat" cmpd="sng" w="9525">
            <a:solidFill>
              <a:srgbClr val="E5BB6E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80" name="Google Shape;280;p43"/>
          <p:cNvSpPr/>
          <p:nvPr/>
        </p:nvSpPr>
        <p:spPr>
          <a:xfrm>
            <a:off x="-597543" y="770556"/>
            <a:ext cx="2439613" cy="1432220"/>
          </a:xfrm>
          <a:custGeom>
            <a:rect b="b" l="l" r="r" t="t"/>
            <a:pathLst>
              <a:path extrusionOk="0" h="2864439" w="4879226">
                <a:moveTo>
                  <a:pt x="0" y="0"/>
                </a:moveTo>
                <a:lnTo>
                  <a:pt x="4879226" y="0"/>
                </a:lnTo>
                <a:lnTo>
                  <a:pt x="4879226" y="2864439"/>
                </a:lnTo>
                <a:lnTo>
                  <a:pt x="0" y="28644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81" name="Google Shape;281;p43"/>
          <p:cNvSpPr/>
          <p:nvPr/>
        </p:nvSpPr>
        <p:spPr>
          <a:xfrm flipH="1">
            <a:off x="7682372" y="3091596"/>
            <a:ext cx="2619039" cy="1537554"/>
          </a:xfrm>
          <a:custGeom>
            <a:rect b="b" l="l" r="r" t="t"/>
            <a:pathLst>
              <a:path extrusionOk="0" h="3075109" w="5238077">
                <a:moveTo>
                  <a:pt x="5238077" y="0"/>
                </a:moveTo>
                <a:lnTo>
                  <a:pt x="0" y="0"/>
                </a:lnTo>
                <a:lnTo>
                  <a:pt x="0" y="3075109"/>
                </a:lnTo>
                <a:lnTo>
                  <a:pt x="5238077" y="3075109"/>
                </a:lnTo>
                <a:lnTo>
                  <a:pt x="5238077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6"/>
          <p:cNvSpPr txBox="1"/>
          <p:nvPr/>
        </p:nvSpPr>
        <p:spPr>
          <a:xfrm>
            <a:off x="588900" y="97700"/>
            <a:ext cx="42429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19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4500" u="none" cap="none" strike="noStrike">
                <a:solidFill>
                  <a:srgbClr val="E5BB6E"/>
                </a:solidFill>
                <a:latin typeface="Arapey"/>
                <a:ea typeface="Arapey"/>
                <a:cs typeface="Arapey"/>
                <a:sym typeface="Arapey"/>
              </a:rPr>
              <a:t>Table of Contents</a:t>
            </a:r>
            <a:endParaRPr b="1" sz="4500">
              <a:solidFill>
                <a:srgbClr val="E5BB6E"/>
              </a:solidFill>
              <a:latin typeface="Arapey"/>
              <a:ea typeface="Arapey"/>
              <a:cs typeface="Arapey"/>
              <a:sym typeface="Arapey"/>
            </a:endParaRPr>
          </a:p>
        </p:txBody>
      </p:sp>
      <p:sp>
        <p:nvSpPr>
          <p:cNvPr id="136" name="Google Shape;136;p26"/>
          <p:cNvSpPr txBox="1"/>
          <p:nvPr/>
        </p:nvSpPr>
        <p:spPr>
          <a:xfrm>
            <a:off x="1759961" y="4014309"/>
            <a:ext cx="15171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137" name="Google Shape;137;p26"/>
          <p:cNvSpPr txBox="1"/>
          <p:nvPr/>
        </p:nvSpPr>
        <p:spPr>
          <a:xfrm>
            <a:off x="3277039" y="3752509"/>
            <a:ext cx="15171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138" name="Google Shape;138;p26"/>
          <p:cNvSpPr txBox="1"/>
          <p:nvPr/>
        </p:nvSpPr>
        <p:spPr>
          <a:xfrm>
            <a:off x="5330516" y="3752509"/>
            <a:ext cx="15171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139" name="Google Shape;139;p26"/>
          <p:cNvSpPr txBox="1"/>
          <p:nvPr/>
        </p:nvSpPr>
        <p:spPr>
          <a:xfrm>
            <a:off x="588900" y="880575"/>
            <a:ext cx="5484600" cy="41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apey"/>
              <a:buAutoNum type="arabicPeriod"/>
            </a:pPr>
            <a:r>
              <a:rPr lang="en" sz="2000">
                <a:solidFill>
                  <a:schemeClr val="lt1"/>
                </a:solidFill>
                <a:latin typeface="Arapey"/>
                <a:ea typeface="Arapey"/>
                <a:cs typeface="Arapey"/>
                <a:sym typeface="Arapey"/>
              </a:rPr>
              <a:t>Fire and Introduction</a:t>
            </a:r>
            <a:endParaRPr sz="2000">
              <a:solidFill>
                <a:schemeClr val="lt1"/>
              </a:solidFill>
              <a:latin typeface="Arapey"/>
              <a:ea typeface="Arapey"/>
              <a:cs typeface="Arapey"/>
              <a:sym typeface="Arape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Arapey"/>
              <a:ea typeface="Arapey"/>
              <a:cs typeface="Arapey"/>
              <a:sym typeface="Arapey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apey"/>
              <a:buAutoNum type="arabicPeriod"/>
            </a:pPr>
            <a:r>
              <a:rPr lang="en" sz="2000">
                <a:solidFill>
                  <a:schemeClr val="lt1"/>
                </a:solidFill>
                <a:latin typeface="Arapey"/>
                <a:ea typeface="Arapey"/>
                <a:cs typeface="Arapey"/>
                <a:sym typeface="Arapey"/>
              </a:rPr>
              <a:t>Data Overview</a:t>
            </a:r>
            <a:endParaRPr sz="2000">
              <a:solidFill>
                <a:schemeClr val="lt1"/>
              </a:solidFill>
              <a:latin typeface="Arapey"/>
              <a:ea typeface="Arapey"/>
              <a:cs typeface="Arapey"/>
              <a:sym typeface="Arape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Arapey"/>
              <a:ea typeface="Arapey"/>
              <a:cs typeface="Arapey"/>
              <a:sym typeface="Arapey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apey"/>
              <a:buAutoNum type="arabicPeriod"/>
            </a:pPr>
            <a:r>
              <a:rPr lang="en" sz="2000">
                <a:solidFill>
                  <a:schemeClr val="lt1"/>
                </a:solidFill>
                <a:latin typeface="Arapey"/>
                <a:ea typeface="Arapey"/>
                <a:cs typeface="Arapey"/>
                <a:sym typeface="Arapey"/>
              </a:rPr>
              <a:t>Base Models</a:t>
            </a:r>
            <a:endParaRPr sz="2000">
              <a:solidFill>
                <a:schemeClr val="lt1"/>
              </a:solidFill>
              <a:latin typeface="Arapey"/>
              <a:ea typeface="Arapey"/>
              <a:cs typeface="Arapey"/>
              <a:sym typeface="Arape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Arapey"/>
              <a:ea typeface="Arapey"/>
              <a:cs typeface="Arapey"/>
              <a:sym typeface="Arapey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apey"/>
              <a:buAutoNum type="arabicPeriod"/>
            </a:pPr>
            <a:r>
              <a:rPr lang="en" sz="2000">
                <a:solidFill>
                  <a:schemeClr val="lt1"/>
                </a:solidFill>
                <a:latin typeface="Arapey"/>
                <a:ea typeface="Arapey"/>
                <a:cs typeface="Arapey"/>
                <a:sym typeface="Arapey"/>
              </a:rPr>
              <a:t>Drawbacks from Base Models</a:t>
            </a:r>
            <a:endParaRPr sz="2000">
              <a:solidFill>
                <a:schemeClr val="lt1"/>
              </a:solidFill>
              <a:latin typeface="Arapey"/>
              <a:ea typeface="Arapey"/>
              <a:cs typeface="Arapey"/>
              <a:sym typeface="Arape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Arapey"/>
              <a:ea typeface="Arapey"/>
              <a:cs typeface="Arapey"/>
              <a:sym typeface="Arapey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apey"/>
              <a:buAutoNum type="arabicPeriod"/>
            </a:pPr>
            <a:r>
              <a:rPr lang="en" sz="2000">
                <a:solidFill>
                  <a:schemeClr val="lt1"/>
                </a:solidFill>
                <a:latin typeface="Arapey"/>
                <a:ea typeface="Arapey"/>
                <a:cs typeface="Arapey"/>
                <a:sym typeface="Arapey"/>
              </a:rPr>
              <a:t>Main Models</a:t>
            </a:r>
            <a:endParaRPr sz="2000">
              <a:solidFill>
                <a:schemeClr val="lt1"/>
              </a:solidFill>
              <a:latin typeface="Arapey"/>
              <a:ea typeface="Arapey"/>
              <a:cs typeface="Arapey"/>
              <a:sym typeface="Arape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Arapey"/>
                <a:ea typeface="Arapey"/>
                <a:cs typeface="Arapey"/>
                <a:sym typeface="Arapey"/>
              </a:rPr>
              <a:t>  </a:t>
            </a:r>
            <a:endParaRPr sz="2000">
              <a:solidFill>
                <a:schemeClr val="lt1"/>
              </a:solidFill>
              <a:latin typeface="Arapey"/>
              <a:ea typeface="Arapey"/>
              <a:cs typeface="Arapey"/>
              <a:sym typeface="Arapey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apey"/>
              <a:buAutoNum type="arabicPeriod"/>
            </a:pPr>
            <a:r>
              <a:rPr lang="en" sz="2000">
                <a:solidFill>
                  <a:schemeClr val="lt1"/>
                </a:solidFill>
                <a:latin typeface="Arapey"/>
                <a:ea typeface="Arapey"/>
                <a:cs typeface="Arapey"/>
                <a:sym typeface="Arapey"/>
              </a:rPr>
              <a:t>Business Value</a:t>
            </a:r>
            <a:endParaRPr sz="2000">
              <a:solidFill>
                <a:schemeClr val="lt1"/>
              </a:solidFill>
              <a:latin typeface="Arapey"/>
              <a:ea typeface="Arapey"/>
              <a:cs typeface="Arapey"/>
              <a:sym typeface="Arape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Arapey"/>
              <a:ea typeface="Arapey"/>
              <a:cs typeface="Arapey"/>
              <a:sym typeface="Arapey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apey"/>
              <a:buAutoNum type="arabicPeriod"/>
            </a:pPr>
            <a:r>
              <a:rPr lang="en" sz="2000">
                <a:solidFill>
                  <a:schemeClr val="lt1"/>
                </a:solidFill>
                <a:latin typeface="Arapey"/>
                <a:ea typeface="Arapey"/>
                <a:cs typeface="Arapey"/>
                <a:sym typeface="Arapey"/>
              </a:rPr>
              <a:t>Conclusion</a:t>
            </a:r>
            <a:endParaRPr sz="2000">
              <a:solidFill>
                <a:schemeClr val="lt1"/>
              </a:solidFill>
              <a:latin typeface="Arapey"/>
              <a:ea typeface="Arapey"/>
              <a:cs typeface="Arapey"/>
              <a:sym typeface="Arapey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4"/>
          <p:cNvSpPr txBox="1"/>
          <p:nvPr/>
        </p:nvSpPr>
        <p:spPr>
          <a:xfrm>
            <a:off x="389125" y="199150"/>
            <a:ext cx="9029700" cy="6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500">
                <a:solidFill>
                  <a:schemeClr val="lt1"/>
                </a:solidFill>
                <a:latin typeface="Arapey"/>
                <a:ea typeface="Arapey"/>
                <a:cs typeface="Arapey"/>
                <a:sym typeface="Arapey"/>
              </a:rPr>
              <a:t>Appendix (References &amp; Links): </a:t>
            </a:r>
            <a:endParaRPr b="1" sz="4500">
              <a:solidFill>
                <a:schemeClr val="lt1"/>
              </a:solidFill>
            </a:endParaRPr>
          </a:p>
        </p:txBody>
      </p:sp>
      <p:sp>
        <p:nvSpPr>
          <p:cNvPr id="287" name="Google Shape;287;p44"/>
          <p:cNvSpPr txBox="1"/>
          <p:nvPr/>
        </p:nvSpPr>
        <p:spPr>
          <a:xfrm>
            <a:off x="460325" y="1030875"/>
            <a:ext cx="8123100" cy="37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Kaggle DataSet </a:t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7"/>
          <p:cNvSpPr/>
          <p:nvPr/>
        </p:nvSpPr>
        <p:spPr>
          <a:xfrm>
            <a:off x="0" y="0"/>
            <a:ext cx="3087709" cy="2571075"/>
          </a:xfrm>
          <a:custGeom>
            <a:rect b="b" l="l" r="r" t="t"/>
            <a:pathLst>
              <a:path extrusionOk="0" h="4048937" w="5417033">
                <a:moveTo>
                  <a:pt x="0" y="0"/>
                </a:moveTo>
                <a:lnTo>
                  <a:pt x="5417033" y="0"/>
                </a:lnTo>
                <a:lnTo>
                  <a:pt x="5417033" y="4048937"/>
                </a:lnTo>
                <a:lnTo>
                  <a:pt x="0" y="404893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20229" r="-22139" t="0"/>
            </a:stretch>
          </a:blipFill>
          <a:ln>
            <a:noFill/>
          </a:ln>
        </p:spPr>
      </p:sp>
      <p:sp>
        <p:nvSpPr>
          <p:cNvPr id="145" name="Google Shape;145;p27"/>
          <p:cNvSpPr txBox="1"/>
          <p:nvPr/>
        </p:nvSpPr>
        <p:spPr>
          <a:xfrm>
            <a:off x="3582200" y="1254450"/>
            <a:ext cx="4985700" cy="263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2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chemeClr val="lt1"/>
                </a:solidFill>
                <a:latin typeface="Arapey"/>
                <a:ea typeface="Arapey"/>
                <a:cs typeface="Arapey"/>
                <a:sym typeface="Arapey"/>
              </a:rPr>
              <a:t>Fire Line: </a:t>
            </a:r>
            <a:endParaRPr b="1" sz="2300">
              <a:solidFill>
                <a:schemeClr val="lt1"/>
              </a:solidFill>
              <a:latin typeface="Arapey"/>
              <a:ea typeface="Arapey"/>
              <a:cs typeface="Arapey"/>
              <a:sym typeface="Arape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Arapey"/>
                <a:ea typeface="Arapey"/>
                <a:cs typeface="Arapey"/>
                <a:sym typeface="Arapey"/>
              </a:rPr>
              <a:t>Boundary where a wildfire meets unburned vegetation</a:t>
            </a:r>
            <a:endParaRPr sz="1800">
              <a:solidFill>
                <a:schemeClr val="lt1"/>
              </a:solidFill>
              <a:latin typeface="Arapey"/>
              <a:ea typeface="Arapey"/>
              <a:cs typeface="Arapey"/>
              <a:sym typeface="Arape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  <a:latin typeface="Arapey"/>
              <a:ea typeface="Arapey"/>
              <a:cs typeface="Arapey"/>
              <a:sym typeface="Arape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  <a:latin typeface="Arapey"/>
              <a:ea typeface="Arapey"/>
              <a:cs typeface="Arapey"/>
              <a:sym typeface="Arape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  <a:latin typeface="Arapey"/>
              <a:ea typeface="Arapey"/>
              <a:cs typeface="Arapey"/>
              <a:sym typeface="Arape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lt1"/>
                </a:solidFill>
                <a:latin typeface="Arapey"/>
                <a:ea typeface="Arapey"/>
                <a:cs typeface="Arapey"/>
                <a:sym typeface="Arapey"/>
              </a:rPr>
              <a:t>The Challenge in predicting fire line:</a:t>
            </a:r>
            <a:endParaRPr b="1" sz="2200">
              <a:solidFill>
                <a:schemeClr val="lt1"/>
              </a:solidFill>
              <a:latin typeface="Arapey"/>
              <a:ea typeface="Arapey"/>
              <a:cs typeface="Arapey"/>
              <a:sym typeface="Arapey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apey"/>
              <a:buChar char="●"/>
            </a:pPr>
            <a:r>
              <a:rPr lang="en" sz="1800">
                <a:solidFill>
                  <a:schemeClr val="lt1"/>
                </a:solidFill>
                <a:latin typeface="Arapey"/>
                <a:ea typeface="Arapey"/>
                <a:cs typeface="Arapey"/>
                <a:sym typeface="Arapey"/>
              </a:rPr>
              <a:t>Unpredictable and destructive nature of wildfire</a:t>
            </a:r>
            <a:endParaRPr sz="1800">
              <a:solidFill>
                <a:schemeClr val="lt1"/>
              </a:solidFill>
              <a:latin typeface="Arapey"/>
              <a:ea typeface="Arapey"/>
              <a:cs typeface="Arapey"/>
              <a:sym typeface="Arapey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apey"/>
              <a:buChar char="●"/>
            </a:pPr>
            <a:r>
              <a:rPr lang="en" sz="1800">
                <a:solidFill>
                  <a:schemeClr val="lt1"/>
                </a:solidFill>
                <a:latin typeface="Arapey"/>
                <a:ea typeface="Arapey"/>
                <a:cs typeface="Arapey"/>
                <a:sym typeface="Arapey"/>
              </a:rPr>
              <a:t>Dependence on terrain, wind, fuel, and environmental conditions</a:t>
            </a:r>
            <a:endParaRPr sz="1800">
              <a:solidFill>
                <a:schemeClr val="lt1"/>
              </a:solidFill>
              <a:latin typeface="Arapey"/>
              <a:ea typeface="Arapey"/>
              <a:cs typeface="Arapey"/>
              <a:sym typeface="Arapey"/>
            </a:endParaRPr>
          </a:p>
        </p:txBody>
      </p:sp>
      <p:sp>
        <p:nvSpPr>
          <p:cNvPr id="146" name="Google Shape;146;p27"/>
          <p:cNvSpPr/>
          <p:nvPr/>
        </p:nvSpPr>
        <p:spPr>
          <a:xfrm>
            <a:off x="0" y="2571750"/>
            <a:ext cx="3091532" cy="2571252"/>
          </a:xfrm>
          <a:custGeom>
            <a:rect b="b" l="l" r="r" t="t"/>
            <a:pathLst>
              <a:path extrusionOk="0" h="3823423" w="5496057">
                <a:moveTo>
                  <a:pt x="0" y="0"/>
                </a:moveTo>
                <a:lnTo>
                  <a:pt x="5496057" y="0"/>
                </a:lnTo>
                <a:lnTo>
                  <a:pt x="5496057" y="3823423"/>
                </a:lnTo>
                <a:lnTo>
                  <a:pt x="0" y="382342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2209" r="-2199" t="0"/>
            </a:stretch>
          </a:blipFill>
          <a:ln>
            <a:noFill/>
          </a:ln>
        </p:spPr>
      </p:sp>
      <p:sp>
        <p:nvSpPr>
          <p:cNvPr id="147" name="Google Shape;147;p27"/>
          <p:cNvSpPr txBox="1"/>
          <p:nvPr/>
        </p:nvSpPr>
        <p:spPr>
          <a:xfrm>
            <a:off x="3582200" y="79425"/>
            <a:ext cx="4536900" cy="6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500">
                <a:solidFill>
                  <a:srgbClr val="E5BB6E"/>
                </a:solidFill>
                <a:latin typeface="Arapey"/>
                <a:ea typeface="Arapey"/>
                <a:cs typeface="Arapey"/>
                <a:sym typeface="Arapey"/>
              </a:rPr>
              <a:t>Introduction</a:t>
            </a:r>
            <a:endParaRPr b="1" sz="4500">
              <a:solidFill>
                <a:srgbClr val="E5BB6E"/>
              </a:solidFill>
            </a:endParaRPr>
          </a:p>
        </p:txBody>
      </p:sp>
      <p:pic>
        <p:nvPicPr>
          <p:cNvPr id="148" name="Google Shape;148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25" y="0"/>
            <a:ext cx="30877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8"/>
          <p:cNvSpPr txBox="1"/>
          <p:nvPr/>
        </p:nvSpPr>
        <p:spPr>
          <a:xfrm>
            <a:off x="145725" y="134625"/>
            <a:ext cx="5393700" cy="6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500">
                <a:solidFill>
                  <a:srgbClr val="E5BB6E"/>
                </a:solidFill>
                <a:latin typeface="Arapey"/>
                <a:ea typeface="Arapey"/>
                <a:cs typeface="Arapey"/>
                <a:sym typeface="Arapey"/>
              </a:rPr>
              <a:t>Business</a:t>
            </a:r>
            <a:r>
              <a:rPr b="1" lang="en" sz="4500">
                <a:solidFill>
                  <a:schemeClr val="lt1"/>
                </a:solidFill>
                <a:latin typeface="Arapey"/>
                <a:ea typeface="Arapey"/>
                <a:cs typeface="Arapey"/>
                <a:sym typeface="Arapey"/>
              </a:rPr>
              <a:t> </a:t>
            </a:r>
            <a:r>
              <a:rPr b="1" lang="en" sz="4500">
                <a:solidFill>
                  <a:srgbClr val="E5BB6E"/>
                </a:solidFill>
                <a:latin typeface="Arapey"/>
                <a:ea typeface="Arapey"/>
                <a:cs typeface="Arapey"/>
                <a:sym typeface="Arapey"/>
              </a:rPr>
              <a:t>Context</a:t>
            </a:r>
            <a:endParaRPr b="1" sz="4500">
              <a:solidFill>
                <a:srgbClr val="E5BB6E"/>
              </a:solidFill>
            </a:endParaRPr>
          </a:p>
        </p:txBody>
      </p:sp>
      <p:sp>
        <p:nvSpPr>
          <p:cNvPr id="154" name="Google Shape;154;p28"/>
          <p:cNvSpPr txBox="1"/>
          <p:nvPr/>
        </p:nvSpPr>
        <p:spPr>
          <a:xfrm>
            <a:off x="195450" y="813525"/>
            <a:ext cx="8681700" cy="41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Arapey"/>
                <a:ea typeface="Arapey"/>
                <a:cs typeface="Arapey"/>
                <a:sym typeface="Arapey"/>
              </a:rPr>
              <a:t>Economic Cost of Wildfires in the U.S.: $394B–$893B annually</a:t>
            </a:r>
            <a:endParaRPr sz="2000">
              <a:solidFill>
                <a:schemeClr val="lt1"/>
              </a:solidFill>
              <a:latin typeface="Arapey"/>
              <a:ea typeface="Arapey"/>
              <a:cs typeface="Arapey"/>
              <a:sym typeface="Arapey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Arapey"/>
                <a:ea typeface="Arapey"/>
                <a:cs typeface="Arapey"/>
                <a:sym typeface="Arapey"/>
              </a:rPr>
              <a:t>Insurance:</a:t>
            </a:r>
            <a:r>
              <a:rPr lang="en" sz="2000">
                <a:solidFill>
                  <a:schemeClr val="lt1"/>
                </a:solidFill>
                <a:latin typeface="Arapey"/>
                <a:ea typeface="Arapey"/>
                <a:cs typeface="Arapey"/>
                <a:sym typeface="Arapey"/>
              </a:rPr>
              <a:t> Improves pricing accuracy, reduces losses</a:t>
            </a:r>
            <a:endParaRPr sz="2000">
              <a:solidFill>
                <a:schemeClr val="lt1"/>
              </a:solidFill>
              <a:latin typeface="Arapey"/>
              <a:ea typeface="Arapey"/>
              <a:cs typeface="Arapey"/>
              <a:sym typeface="Arapey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Arapey"/>
              <a:ea typeface="Arapey"/>
              <a:cs typeface="Arapey"/>
              <a:sym typeface="Arapey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Arapey"/>
                <a:ea typeface="Arapey"/>
                <a:cs typeface="Arapey"/>
                <a:sym typeface="Arapey"/>
              </a:rPr>
              <a:t>Utility Companies:</a:t>
            </a:r>
            <a:r>
              <a:rPr lang="en" sz="2000">
                <a:solidFill>
                  <a:schemeClr val="lt1"/>
                </a:solidFill>
                <a:latin typeface="Arapey"/>
                <a:ea typeface="Arapey"/>
                <a:cs typeface="Arapey"/>
                <a:sym typeface="Arapey"/>
              </a:rPr>
              <a:t> Helps manage power lines, reduce liabilities</a:t>
            </a:r>
            <a:endParaRPr sz="2000">
              <a:solidFill>
                <a:schemeClr val="lt1"/>
              </a:solidFill>
              <a:latin typeface="Arapey"/>
              <a:ea typeface="Arapey"/>
              <a:cs typeface="Arapey"/>
              <a:sym typeface="Arapey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Arapey"/>
              <a:ea typeface="Arapey"/>
              <a:cs typeface="Arapey"/>
              <a:sym typeface="Arapey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Arapey"/>
                <a:ea typeface="Arapey"/>
                <a:cs typeface="Arapey"/>
                <a:sym typeface="Arapey"/>
              </a:rPr>
              <a:t>Emergency Response:</a:t>
            </a:r>
            <a:r>
              <a:rPr lang="en" sz="2000">
                <a:solidFill>
                  <a:schemeClr val="lt1"/>
                </a:solidFill>
                <a:latin typeface="Arapey"/>
                <a:ea typeface="Arapey"/>
                <a:cs typeface="Arapey"/>
                <a:sym typeface="Arapey"/>
              </a:rPr>
              <a:t> Optimizes firefighting resource deployment</a:t>
            </a:r>
            <a:endParaRPr sz="2000">
              <a:solidFill>
                <a:schemeClr val="lt1"/>
              </a:solidFill>
              <a:latin typeface="Arapey"/>
              <a:ea typeface="Arapey"/>
              <a:cs typeface="Arapey"/>
              <a:sym typeface="Arape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apey"/>
              <a:ea typeface="Arapey"/>
              <a:cs typeface="Arapey"/>
              <a:sym typeface="Arapey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1800">
              <a:solidFill>
                <a:schemeClr val="lt1"/>
              </a:solidFill>
              <a:latin typeface="Arapey"/>
              <a:ea typeface="Arapey"/>
              <a:cs typeface="Arapey"/>
              <a:sym typeface="Arape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Arapey"/>
                <a:ea typeface="Arapey"/>
                <a:cs typeface="Arapey"/>
                <a:sym typeface="Arapey"/>
              </a:rPr>
              <a:t>FLAME AI Challenge:</a:t>
            </a:r>
            <a:r>
              <a:rPr lang="en" sz="2000">
                <a:solidFill>
                  <a:schemeClr val="lt1"/>
                </a:solidFill>
                <a:latin typeface="Arapey"/>
                <a:ea typeface="Arapey"/>
                <a:cs typeface="Arapey"/>
                <a:sym typeface="Arapey"/>
              </a:rPr>
              <a:t> </a:t>
            </a:r>
            <a:r>
              <a:rPr lang="en" sz="2000">
                <a:solidFill>
                  <a:schemeClr val="lt1"/>
                </a:solidFill>
                <a:latin typeface="Arapey"/>
                <a:ea typeface="Arapey"/>
                <a:cs typeface="Arapey"/>
                <a:sym typeface="Arapey"/>
              </a:rPr>
              <a:t>Drives innovation, minimizes losses, and protects communities.</a:t>
            </a:r>
            <a:endParaRPr b="1" i="1" sz="2000">
              <a:solidFill>
                <a:schemeClr val="lt1"/>
              </a:solidFill>
              <a:latin typeface="Arapey"/>
              <a:ea typeface="Arapey"/>
              <a:cs typeface="Arapey"/>
              <a:sym typeface="Arape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apey"/>
              <a:ea typeface="Arapey"/>
              <a:cs typeface="Arapey"/>
              <a:sym typeface="Arapey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9"/>
          <p:cNvSpPr txBox="1"/>
          <p:nvPr/>
        </p:nvSpPr>
        <p:spPr>
          <a:xfrm>
            <a:off x="358100" y="285750"/>
            <a:ext cx="4607700" cy="6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500">
                <a:solidFill>
                  <a:srgbClr val="E5BB6E"/>
                </a:solidFill>
                <a:latin typeface="Arapey"/>
                <a:ea typeface="Arapey"/>
                <a:cs typeface="Arapey"/>
                <a:sym typeface="Arapey"/>
              </a:rPr>
              <a:t>Objective</a:t>
            </a:r>
            <a:endParaRPr b="1" sz="4500">
              <a:solidFill>
                <a:srgbClr val="E5BB6E"/>
              </a:solidFill>
            </a:endParaRPr>
          </a:p>
        </p:txBody>
      </p:sp>
      <p:sp>
        <p:nvSpPr>
          <p:cNvPr id="160" name="Google Shape;160;p29"/>
          <p:cNvSpPr txBox="1"/>
          <p:nvPr/>
        </p:nvSpPr>
        <p:spPr>
          <a:xfrm>
            <a:off x="403575" y="1410725"/>
            <a:ext cx="7995000" cy="257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 u="sng">
                <a:solidFill>
                  <a:schemeClr val="lt1"/>
                </a:solidFill>
                <a:latin typeface="Arapey"/>
                <a:ea typeface="Arapey"/>
                <a:cs typeface="Arapey"/>
                <a:sym typeface="Arapey"/>
              </a:rPr>
              <a:t>The FLAME AI Challenge: </a:t>
            </a:r>
            <a:endParaRPr b="1" sz="2400" u="sng">
              <a:solidFill>
                <a:schemeClr val="lt1"/>
              </a:solidFill>
              <a:latin typeface="Arapey"/>
              <a:ea typeface="Arapey"/>
              <a:cs typeface="Arapey"/>
              <a:sym typeface="Arapey"/>
            </a:endParaRPr>
          </a:p>
          <a:p>
            <a:pPr indent="0" lvl="0" marL="0" marR="0" rtl="0" algn="l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Arapey"/>
                <a:ea typeface="Arapey"/>
                <a:cs typeface="Arapey"/>
                <a:sym typeface="Arapey"/>
              </a:rPr>
              <a:t>Use 5 consecutive timestamps of data, to </a:t>
            </a:r>
            <a:r>
              <a:rPr lang="en" sz="2400">
                <a:solidFill>
                  <a:schemeClr val="lt1"/>
                </a:solidFill>
                <a:latin typeface="Arapey"/>
                <a:ea typeface="Arapey"/>
                <a:cs typeface="Arapey"/>
                <a:sym typeface="Arapey"/>
              </a:rPr>
              <a:t>predict</a:t>
            </a:r>
            <a:r>
              <a:rPr lang="en" sz="2400">
                <a:solidFill>
                  <a:schemeClr val="lt1"/>
                </a:solidFill>
                <a:latin typeface="Arapey"/>
                <a:ea typeface="Arapey"/>
                <a:cs typeface="Arapey"/>
                <a:sym typeface="Arapey"/>
              </a:rPr>
              <a:t> the propagation of fire line for the next 20 timestamps </a:t>
            </a:r>
            <a:endParaRPr sz="2400">
              <a:solidFill>
                <a:schemeClr val="lt1"/>
              </a:solidFill>
              <a:latin typeface="Arapey"/>
              <a:ea typeface="Arapey"/>
              <a:cs typeface="Arapey"/>
              <a:sym typeface="Arapey"/>
            </a:endParaRPr>
          </a:p>
          <a:p>
            <a:pPr indent="0" lvl="0" marL="0" marR="0" rtl="0" algn="l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Arapey"/>
              <a:ea typeface="Arapey"/>
              <a:cs typeface="Arapey"/>
              <a:sym typeface="Arapey"/>
            </a:endParaRPr>
          </a:p>
          <a:p>
            <a:pPr indent="-330200" lvl="0" marL="457200" marR="0" rtl="0" algn="l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apey"/>
              <a:buChar char="●"/>
            </a:pPr>
            <a:r>
              <a:rPr lang="en" sz="1600">
                <a:solidFill>
                  <a:schemeClr val="lt1"/>
                </a:solidFill>
                <a:latin typeface="Arapey"/>
                <a:ea typeface="Arapey"/>
                <a:cs typeface="Arapey"/>
                <a:sym typeface="Arapey"/>
              </a:rPr>
              <a:t>For this </a:t>
            </a:r>
            <a:r>
              <a:rPr lang="en" sz="1600">
                <a:solidFill>
                  <a:schemeClr val="lt1"/>
                </a:solidFill>
                <a:latin typeface="Arapey"/>
                <a:ea typeface="Arapey"/>
                <a:cs typeface="Arapey"/>
                <a:sym typeface="Arapey"/>
              </a:rPr>
              <a:t>competition, we</a:t>
            </a:r>
            <a:r>
              <a:rPr lang="en" sz="1600">
                <a:solidFill>
                  <a:schemeClr val="lt1"/>
                </a:solidFill>
                <a:latin typeface="Arapey"/>
                <a:ea typeface="Arapey"/>
                <a:cs typeface="Arapey"/>
                <a:sym typeface="Arapey"/>
              </a:rPr>
              <a:t> </a:t>
            </a:r>
            <a:r>
              <a:rPr lang="en" sz="1600">
                <a:solidFill>
                  <a:schemeClr val="lt1"/>
                </a:solidFill>
                <a:latin typeface="Arapey"/>
                <a:ea typeface="Arapey"/>
                <a:cs typeface="Arapey"/>
                <a:sym typeface="Arapey"/>
              </a:rPr>
              <a:t>are working with a </a:t>
            </a:r>
            <a:r>
              <a:rPr lang="en" sz="1600">
                <a:solidFill>
                  <a:schemeClr val="lt1"/>
                </a:solidFill>
                <a:latin typeface="Arapey"/>
                <a:ea typeface="Arapey"/>
                <a:cs typeface="Arapey"/>
                <a:sym typeface="Arapey"/>
              </a:rPr>
              <a:t>smaller </a:t>
            </a:r>
            <a:r>
              <a:rPr lang="en" sz="1600">
                <a:solidFill>
                  <a:schemeClr val="lt1"/>
                </a:solidFill>
                <a:latin typeface="Arapey"/>
                <a:ea typeface="Arapey"/>
                <a:cs typeface="Arapey"/>
                <a:sym typeface="Arapey"/>
              </a:rPr>
              <a:t>dataset</a:t>
            </a:r>
            <a:r>
              <a:rPr lang="en" sz="1600">
                <a:solidFill>
                  <a:schemeClr val="lt1"/>
                </a:solidFill>
                <a:latin typeface="Arapey"/>
                <a:ea typeface="Arapey"/>
                <a:cs typeface="Arapey"/>
                <a:sym typeface="Arapey"/>
              </a:rPr>
              <a:t> </a:t>
            </a:r>
            <a:r>
              <a:rPr lang="en" sz="1600">
                <a:solidFill>
                  <a:schemeClr val="lt1"/>
                </a:solidFill>
                <a:latin typeface="Arapey"/>
                <a:ea typeface="Arapey"/>
                <a:cs typeface="Arapey"/>
                <a:sym typeface="Arapey"/>
              </a:rPr>
              <a:t>derived from Google Research’s FireBench project, dealing with a lot more data and a lot more parameters. We start simple!</a:t>
            </a:r>
            <a:endParaRPr sz="1600">
              <a:solidFill>
                <a:schemeClr val="lt1"/>
              </a:solidFill>
              <a:latin typeface="Arapey"/>
              <a:ea typeface="Arapey"/>
              <a:cs typeface="Arapey"/>
              <a:sym typeface="Arapey"/>
            </a:endParaRPr>
          </a:p>
        </p:txBody>
      </p:sp>
      <p:pic>
        <p:nvPicPr>
          <p:cNvPr id="161" name="Google Shape;16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51025" y="524503"/>
            <a:ext cx="1385275" cy="6281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62" name="Google Shape;162;p29"/>
          <p:cNvSpPr txBox="1"/>
          <p:nvPr/>
        </p:nvSpPr>
        <p:spPr>
          <a:xfrm>
            <a:off x="6990050" y="4565475"/>
            <a:ext cx="21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u="sng">
                <a:solidFill>
                  <a:schemeClr val="lt1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Google FireBench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63" name="Google Shape;163;p29"/>
          <p:cNvPicPr preferRelativeResize="0"/>
          <p:nvPr/>
        </p:nvPicPr>
        <p:blipFill rotWithShape="1">
          <a:blip r:embed="rId5">
            <a:alphaModFix/>
          </a:blip>
          <a:srcRect b="24943" l="13397" r="13110" t="22166"/>
          <a:stretch/>
        </p:blipFill>
        <p:spPr>
          <a:xfrm>
            <a:off x="6990050" y="524500"/>
            <a:ext cx="1558563" cy="6281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8" name="Google Shape;168;p30"/>
          <p:cNvCxnSpPr/>
          <p:nvPr/>
        </p:nvCxnSpPr>
        <p:spPr>
          <a:xfrm>
            <a:off x="0" y="5083969"/>
            <a:ext cx="9144000" cy="0"/>
          </a:xfrm>
          <a:prstGeom prst="straightConnector1">
            <a:avLst/>
          </a:prstGeom>
          <a:noFill/>
          <a:ln cap="flat" cmpd="sng" w="9525">
            <a:solidFill>
              <a:srgbClr val="E5BB6E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9" name="Google Shape;169;p30"/>
          <p:cNvSpPr txBox="1"/>
          <p:nvPr/>
        </p:nvSpPr>
        <p:spPr>
          <a:xfrm>
            <a:off x="344450" y="151500"/>
            <a:ext cx="46959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19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4500" u="none" cap="none" strike="noStrike">
                <a:solidFill>
                  <a:srgbClr val="E5BB6E"/>
                </a:solidFill>
                <a:latin typeface="Arapey"/>
                <a:ea typeface="Arapey"/>
                <a:cs typeface="Arapey"/>
                <a:sym typeface="Arapey"/>
              </a:rPr>
              <a:t>Data Overview</a:t>
            </a:r>
            <a:endParaRPr b="1" sz="4500">
              <a:solidFill>
                <a:srgbClr val="E5BB6E"/>
              </a:solidFill>
            </a:endParaRPr>
          </a:p>
        </p:txBody>
      </p:sp>
      <p:sp>
        <p:nvSpPr>
          <p:cNvPr id="170" name="Google Shape;170;p30"/>
          <p:cNvSpPr txBox="1"/>
          <p:nvPr/>
        </p:nvSpPr>
        <p:spPr>
          <a:xfrm>
            <a:off x="331600" y="961725"/>
            <a:ext cx="8165100" cy="39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lt1"/>
                </a:solidFill>
                <a:latin typeface="Arapey"/>
                <a:ea typeface="Arapey"/>
                <a:cs typeface="Arapey"/>
                <a:sym typeface="Arapey"/>
              </a:rPr>
              <a:t>Metadata</a:t>
            </a:r>
            <a:r>
              <a:rPr b="1" lang="en" sz="1700">
                <a:solidFill>
                  <a:schemeClr val="lt1"/>
                </a:solidFill>
                <a:latin typeface="Arapey"/>
                <a:ea typeface="Arapey"/>
                <a:cs typeface="Arapey"/>
                <a:sym typeface="Arapey"/>
              </a:rPr>
              <a:t> file: </a:t>
            </a:r>
            <a:endParaRPr b="1" sz="1700">
              <a:solidFill>
                <a:schemeClr val="lt1"/>
              </a:solidFill>
              <a:latin typeface="Arapey"/>
              <a:ea typeface="Arapey"/>
              <a:cs typeface="Arapey"/>
              <a:sym typeface="Arapey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apey"/>
              <a:buChar char="●"/>
            </a:pPr>
            <a:r>
              <a:rPr b="1" lang="en" sz="1600">
                <a:solidFill>
                  <a:schemeClr val="lt1"/>
                </a:solidFill>
                <a:latin typeface="Arapey"/>
                <a:ea typeface="Arapey"/>
                <a:cs typeface="Arapey"/>
                <a:sym typeface="Arapey"/>
              </a:rPr>
              <a:t>id:</a:t>
            </a:r>
            <a:r>
              <a:rPr lang="en" sz="1600">
                <a:solidFill>
                  <a:schemeClr val="lt1"/>
                </a:solidFill>
                <a:latin typeface="Arapey"/>
                <a:ea typeface="Arapey"/>
                <a:cs typeface="Arapey"/>
                <a:sym typeface="Arapey"/>
              </a:rPr>
              <a:t> contains the unique id representing the fire</a:t>
            </a:r>
            <a:endParaRPr sz="1600">
              <a:solidFill>
                <a:schemeClr val="lt1"/>
              </a:solidFill>
              <a:latin typeface="Arapey"/>
              <a:ea typeface="Arapey"/>
              <a:cs typeface="Arapey"/>
              <a:sym typeface="Arapey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apey"/>
              <a:buChar char="●"/>
            </a:pPr>
            <a:r>
              <a:rPr b="1" lang="en" sz="1600">
                <a:solidFill>
                  <a:schemeClr val="lt1"/>
                </a:solidFill>
                <a:latin typeface="Arapey"/>
                <a:ea typeface="Arapey"/>
                <a:cs typeface="Arapey"/>
                <a:sym typeface="Arapey"/>
              </a:rPr>
              <a:t>u and alpha:</a:t>
            </a:r>
            <a:r>
              <a:rPr lang="en" sz="1600">
                <a:solidFill>
                  <a:schemeClr val="lt1"/>
                </a:solidFill>
                <a:latin typeface="Arapey"/>
                <a:ea typeface="Arapey"/>
                <a:cs typeface="Arapey"/>
                <a:sym typeface="Arapey"/>
              </a:rPr>
              <a:t> Global variables u for wind velocity and alpha for terrain slope for a given fire</a:t>
            </a:r>
            <a:endParaRPr b="1" sz="2000">
              <a:solidFill>
                <a:schemeClr val="lt1"/>
              </a:solidFill>
              <a:latin typeface="Arapey"/>
              <a:ea typeface="Arapey"/>
              <a:cs typeface="Arapey"/>
              <a:sym typeface="Arapey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apey"/>
              <a:buChar char="●"/>
            </a:pPr>
            <a:r>
              <a:rPr b="1" lang="en" sz="1600">
                <a:solidFill>
                  <a:schemeClr val="lt1"/>
                </a:solidFill>
                <a:latin typeface="Arapey"/>
                <a:ea typeface="Arapey"/>
                <a:cs typeface="Arapey"/>
                <a:sym typeface="Arapey"/>
              </a:rPr>
              <a:t>Nt (Temporal):</a:t>
            </a:r>
            <a:r>
              <a:rPr lang="en" sz="1600">
                <a:solidFill>
                  <a:schemeClr val="lt1"/>
                </a:solidFill>
                <a:latin typeface="Arapey"/>
                <a:ea typeface="Arapey"/>
                <a:cs typeface="Arapey"/>
                <a:sym typeface="Arapey"/>
              </a:rPr>
              <a:t> Number of time snapshots </a:t>
            </a:r>
            <a:endParaRPr sz="1600">
              <a:solidFill>
                <a:schemeClr val="lt1"/>
              </a:solidFill>
              <a:latin typeface="Arapey"/>
              <a:ea typeface="Arapey"/>
              <a:cs typeface="Arapey"/>
              <a:sym typeface="Arapey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apey"/>
              <a:buChar char="●"/>
            </a:pPr>
            <a:r>
              <a:rPr b="1" lang="en" sz="1600">
                <a:solidFill>
                  <a:schemeClr val="lt1"/>
                </a:solidFill>
                <a:latin typeface="Arapey"/>
                <a:ea typeface="Arapey"/>
                <a:cs typeface="Arapey"/>
                <a:sym typeface="Arapey"/>
              </a:rPr>
              <a:t>Nx, Ny (Spatial):</a:t>
            </a:r>
            <a:r>
              <a:rPr lang="en" sz="1600">
                <a:solidFill>
                  <a:schemeClr val="lt1"/>
                </a:solidFill>
                <a:latin typeface="Arapey"/>
                <a:ea typeface="Arapey"/>
                <a:cs typeface="Arapey"/>
                <a:sym typeface="Arapey"/>
              </a:rPr>
              <a:t> Grid size (height and width)</a:t>
            </a:r>
            <a:endParaRPr sz="1600">
              <a:solidFill>
                <a:schemeClr val="lt1"/>
              </a:solidFill>
              <a:latin typeface="Arapey"/>
              <a:ea typeface="Arapey"/>
              <a:cs typeface="Arapey"/>
              <a:sym typeface="Arape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Arapey"/>
              <a:ea typeface="Arapey"/>
              <a:cs typeface="Arapey"/>
              <a:sym typeface="Arape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Arapey"/>
                <a:ea typeface="Arapey"/>
                <a:cs typeface="Arapey"/>
                <a:sym typeface="Arapey"/>
              </a:rPr>
              <a:t>ustar_filename:</a:t>
            </a:r>
            <a:r>
              <a:rPr lang="en" sz="1600">
                <a:solidFill>
                  <a:schemeClr val="lt1"/>
                </a:solidFill>
                <a:latin typeface="Arapey"/>
                <a:ea typeface="Arapey"/>
                <a:cs typeface="Arapey"/>
                <a:sym typeface="Arapey"/>
              </a:rPr>
              <a:t> .dat file with wind velocity data</a:t>
            </a:r>
            <a:endParaRPr sz="1600">
              <a:solidFill>
                <a:schemeClr val="lt1"/>
              </a:solidFill>
              <a:latin typeface="Arapey"/>
              <a:ea typeface="Arapey"/>
              <a:cs typeface="Arapey"/>
              <a:sym typeface="Arape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Arapey"/>
                <a:ea typeface="Arapey"/>
                <a:cs typeface="Arapey"/>
                <a:sym typeface="Arapey"/>
              </a:rPr>
              <a:t>theta_filename:</a:t>
            </a:r>
            <a:r>
              <a:rPr lang="en" sz="1600">
                <a:solidFill>
                  <a:schemeClr val="lt1"/>
                </a:solidFill>
                <a:latin typeface="Arapey"/>
                <a:ea typeface="Arapey"/>
                <a:cs typeface="Arapey"/>
                <a:sym typeface="Arapey"/>
              </a:rPr>
              <a:t> .dat file with temperature data</a:t>
            </a:r>
            <a:endParaRPr sz="1600">
              <a:solidFill>
                <a:schemeClr val="lt1"/>
              </a:solidFill>
              <a:latin typeface="Arapey"/>
              <a:ea typeface="Arapey"/>
              <a:cs typeface="Arapey"/>
              <a:sym typeface="Arape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Arapey"/>
                <a:ea typeface="Arapey"/>
                <a:cs typeface="Arapey"/>
                <a:sym typeface="Arapey"/>
              </a:rPr>
              <a:t>xi_filename:</a:t>
            </a:r>
            <a:r>
              <a:rPr lang="en" sz="1600">
                <a:solidFill>
                  <a:schemeClr val="lt1"/>
                </a:solidFill>
                <a:latin typeface="Arapey"/>
                <a:ea typeface="Arapey"/>
                <a:cs typeface="Arapey"/>
                <a:sym typeface="Arapey"/>
              </a:rPr>
              <a:t> .dat file with fire location data (0/1)</a:t>
            </a:r>
            <a:endParaRPr sz="1600">
              <a:solidFill>
                <a:schemeClr val="lt1"/>
              </a:solidFill>
              <a:latin typeface="Arapey"/>
              <a:ea typeface="Arapey"/>
              <a:cs typeface="Arapey"/>
              <a:sym typeface="Arape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Arapey"/>
              <a:ea typeface="Arapey"/>
              <a:cs typeface="Arapey"/>
              <a:sym typeface="Arape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 u="sng">
                <a:solidFill>
                  <a:schemeClr val="lt1"/>
                </a:solidFill>
                <a:latin typeface="Arapey"/>
                <a:ea typeface="Arapey"/>
                <a:cs typeface="Arapey"/>
                <a:sym typeface="Arapey"/>
              </a:rPr>
              <a:t>Problem:</a:t>
            </a:r>
            <a:endParaRPr b="1" sz="1600" u="sng">
              <a:solidFill>
                <a:schemeClr val="lt1"/>
              </a:solidFill>
              <a:latin typeface="Arapey"/>
              <a:ea typeface="Arapey"/>
              <a:cs typeface="Arapey"/>
              <a:sym typeface="Arape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Arapey"/>
                <a:ea typeface="Arapey"/>
                <a:cs typeface="Arapey"/>
                <a:sym typeface="Arapey"/>
              </a:rPr>
              <a:t>Use data from t to t+4, to predict xi from t+5</a:t>
            </a:r>
            <a:endParaRPr b="1" sz="1600">
              <a:solidFill>
                <a:schemeClr val="lt1"/>
              </a:solidFill>
              <a:latin typeface="Arapey"/>
              <a:ea typeface="Arapey"/>
              <a:cs typeface="Arapey"/>
              <a:sym typeface="Arape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Arapey"/>
                <a:ea typeface="Arapey"/>
                <a:cs typeface="Arapey"/>
                <a:sym typeface="Arapey"/>
              </a:rPr>
              <a:t>to t+24 </a:t>
            </a:r>
            <a:endParaRPr b="1" sz="1600">
              <a:solidFill>
                <a:schemeClr val="lt1"/>
              </a:solidFill>
              <a:latin typeface="Arapey"/>
              <a:ea typeface="Arapey"/>
              <a:cs typeface="Arapey"/>
              <a:sym typeface="Arape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Arapey"/>
                <a:ea typeface="Arapey"/>
                <a:cs typeface="Arapey"/>
                <a:sym typeface="Arapey"/>
              </a:rPr>
              <a:t>  </a:t>
            </a:r>
            <a:endParaRPr b="1" sz="1600">
              <a:solidFill>
                <a:schemeClr val="lt1"/>
              </a:solidFill>
              <a:latin typeface="Arapey"/>
              <a:ea typeface="Arapey"/>
              <a:cs typeface="Arapey"/>
              <a:sym typeface="Arape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lt1"/>
              </a:solidFill>
              <a:latin typeface="Arapey"/>
              <a:ea typeface="Arapey"/>
              <a:cs typeface="Arapey"/>
              <a:sym typeface="Arape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lt1"/>
              </a:solidFill>
              <a:latin typeface="Arapey"/>
              <a:ea typeface="Arapey"/>
              <a:cs typeface="Arapey"/>
              <a:sym typeface="Arape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solidFill>
                <a:schemeClr val="lt1"/>
              </a:solidFill>
              <a:latin typeface="Arapey"/>
              <a:ea typeface="Arapey"/>
              <a:cs typeface="Arapey"/>
              <a:sym typeface="Arapey"/>
            </a:endParaRPr>
          </a:p>
        </p:txBody>
      </p:sp>
      <p:pic>
        <p:nvPicPr>
          <p:cNvPr id="171" name="Google Shape;17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4800" y="2294600"/>
            <a:ext cx="4583998" cy="230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6" name="Google Shape;176;p31"/>
          <p:cNvCxnSpPr/>
          <p:nvPr/>
        </p:nvCxnSpPr>
        <p:spPr>
          <a:xfrm>
            <a:off x="0" y="5083969"/>
            <a:ext cx="9144000" cy="0"/>
          </a:xfrm>
          <a:prstGeom prst="straightConnector1">
            <a:avLst/>
          </a:prstGeom>
          <a:noFill/>
          <a:ln cap="flat" cmpd="sng" w="9525">
            <a:solidFill>
              <a:srgbClr val="E5BB6E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7" name="Google Shape;177;p31"/>
          <p:cNvSpPr txBox="1"/>
          <p:nvPr/>
        </p:nvSpPr>
        <p:spPr>
          <a:xfrm>
            <a:off x="420650" y="75300"/>
            <a:ext cx="65142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19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500">
                <a:solidFill>
                  <a:srgbClr val="E5BB6E"/>
                </a:solidFill>
                <a:latin typeface="Arapey"/>
                <a:ea typeface="Arapey"/>
                <a:cs typeface="Arapey"/>
                <a:sym typeface="Arapey"/>
              </a:rPr>
              <a:t>Visualizing the data </a:t>
            </a:r>
            <a:endParaRPr b="1" sz="4500">
              <a:solidFill>
                <a:srgbClr val="E5BB6E"/>
              </a:solidFill>
            </a:endParaRPr>
          </a:p>
        </p:txBody>
      </p:sp>
      <p:pic>
        <p:nvPicPr>
          <p:cNvPr id="178" name="Google Shape;17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000" y="892525"/>
            <a:ext cx="3332275" cy="133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0000" y="2303413"/>
            <a:ext cx="3332275" cy="13339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0000" y="3690525"/>
            <a:ext cx="3332275" cy="1340324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31"/>
          <p:cNvSpPr/>
          <p:nvPr/>
        </p:nvSpPr>
        <p:spPr>
          <a:xfrm>
            <a:off x="4145175" y="2723675"/>
            <a:ext cx="824700" cy="249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999999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2" name="Google Shape;182;p31"/>
          <p:cNvPicPr preferRelativeResize="0"/>
          <p:nvPr/>
        </p:nvPicPr>
        <p:blipFill rotWithShape="1">
          <a:blip r:embed="rId6">
            <a:alphaModFix/>
          </a:blip>
          <a:srcRect b="0" l="38679" r="2769" t="0"/>
          <a:stretch/>
        </p:blipFill>
        <p:spPr>
          <a:xfrm>
            <a:off x="5272775" y="767998"/>
            <a:ext cx="2235375" cy="3545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31">
            <a:hlinkClick r:id="rId7"/>
          </p:cNvPr>
          <p:cNvSpPr/>
          <p:nvPr/>
        </p:nvSpPr>
        <p:spPr>
          <a:xfrm>
            <a:off x="4572000" y="4458300"/>
            <a:ext cx="4132500" cy="500700"/>
          </a:xfrm>
          <a:prstGeom prst="cube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 u="sng">
                <a:solidFill>
                  <a:schemeClr val="dk2"/>
                </a:solidFill>
                <a:latin typeface="Arapey"/>
                <a:ea typeface="Arapey"/>
                <a:cs typeface="Arapey"/>
                <a:sym typeface="Arapey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Fire propagation Visualization in our dataset</a:t>
            </a:r>
            <a:endParaRPr sz="600">
              <a:solidFill>
                <a:schemeClr val="dk2"/>
              </a:solidFill>
            </a:endParaRPr>
          </a:p>
        </p:txBody>
      </p:sp>
      <p:pic>
        <p:nvPicPr>
          <p:cNvPr id="184" name="Google Shape;184;p3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119975" y="4585524"/>
            <a:ext cx="469575" cy="373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2"/>
          <p:cNvSpPr txBox="1"/>
          <p:nvPr/>
        </p:nvSpPr>
        <p:spPr>
          <a:xfrm>
            <a:off x="4556203" y="239222"/>
            <a:ext cx="40023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19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500">
                <a:solidFill>
                  <a:srgbClr val="E5BB6E"/>
                </a:solidFill>
                <a:latin typeface="Arapey"/>
                <a:ea typeface="Arapey"/>
                <a:cs typeface="Arapey"/>
                <a:sym typeface="Arapey"/>
              </a:rPr>
              <a:t>Our Models </a:t>
            </a:r>
            <a:endParaRPr b="1" sz="4500">
              <a:solidFill>
                <a:srgbClr val="E5BB6E"/>
              </a:solidFill>
            </a:endParaRPr>
          </a:p>
        </p:txBody>
      </p:sp>
      <p:pic>
        <p:nvPicPr>
          <p:cNvPr id="190" name="Google Shape;19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38300" y="0"/>
            <a:ext cx="440935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32"/>
          <p:cNvSpPr txBox="1"/>
          <p:nvPr/>
        </p:nvSpPr>
        <p:spPr>
          <a:xfrm>
            <a:off x="4363100" y="1118875"/>
            <a:ext cx="4409400" cy="30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apey"/>
              <a:buAutoNum type="arabicPeriod"/>
            </a:pPr>
            <a:r>
              <a:rPr lang="en" sz="2400">
                <a:solidFill>
                  <a:schemeClr val="lt1"/>
                </a:solidFill>
                <a:latin typeface="Arapey"/>
                <a:ea typeface="Arapey"/>
                <a:cs typeface="Arapey"/>
                <a:sym typeface="Arapey"/>
              </a:rPr>
              <a:t>Optical flow or Motion Flow </a:t>
            </a:r>
            <a:endParaRPr sz="2400">
              <a:solidFill>
                <a:schemeClr val="lt1"/>
              </a:solidFill>
              <a:latin typeface="Arapey"/>
              <a:ea typeface="Arapey"/>
              <a:cs typeface="Arapey"/>
              <a:sym typeface="Arape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lt1"/>
              </a:solidFill>
              <a:latin typeface="Arapey"/>
              <a:ea typeface="Arapey"/>
              <a:cs typeface="Arapey"/>
              <a:sym typeface="Arapey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apey"/>
              <a:buAutoNum type="arabicPeriod"/>
            </a:pPr>
            <a:r>
              <a:rPr lang="en" sz="2400">
                <a:solidFill>
                  <a:schemeClr val="lt1"/>
                </a:solidFill>
                <a:latin typeface="Arapey"/>
                <a:ea typeface="Arapey"/>
                <a:cs typeface="Arapey"/>
                <a:sym typeface="Arapey"/>
              </a:rPr>
              <a:t>XGBoost</a:t>
            </a:r>
            <a:endParaRPr sz="2400">
              <a:solidFill>
                <a:schemeClr val="lt1"/>
              </a:solidFill>
              <a:latin typeface="Arapey"/>
              <a:ea typeface="Arapey"/>
              <a:cs typeface="Arapey"/>
              <a:sym typeface="Arape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rapey"/>
              <a:ea typeface="Arapey"/>
              <a:cs typeface="Arapey"/>
              <a:sym typeface="Arapey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apey"/>
              <a:buAutoNum type="arabicPeriod"/>
            </a:pPr>
            <a:r>
              <a:rPr lang="en" sz="2400">
                <a:solidFill>
                  <a:schemeClr val="lt1"/>
                </a:solidFill>
                <a:latin typeface="Arapey"/>
                <a:ea typeface="Arapey"/>
                <a:cs typeface="Arapey"/>
                <a:sym typeface="Arapey"/>
              </a:rPr>
              <a:t>Conv NN + LSTM</a:t>
            </a:r>
            <a:endParaRPr sz="2400">
              <a:solidFill>
                <a:schemeClr val="lt1"/>
              </a:solidFill>
              <a:latin typeface="Arapey"/>
              <a:ea typeface="Arapey"/>
              <a:cs typeface="Arapey"/>
              <a:sym typeface="Arape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rapey"/>
              <a:ea typeface="Arapey"/>
              <a:cs typeface="Arapey"/>
              <a:sym typeface="Arapey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apey"/>
              <a:buAutoNum type="arabicPeriod"/>
            </a:pPr>
            <a:r>
              <a:rPr lang="en" sz="2400">
                <a:solidFill>
                  <a:schemeClr val="lt1"/>
                </a:solidFill>
                <a:latin typeface="Arapey"/>
                <a:ea typeface="Arapey"/>
                <a:cs typeface="Arapey"/>
                <a:sym typeface="Arapey"/>
              </a:rPr>
              <a:t>Transformer </a:t>
            </a:r>
            <a:endParaRPr sz="2400">
              <a:solidFill>
                <a:schemeClr val="lt1"/>
              </a:solidFill>
              <a:latin typeface="Arapey"/>
              <a:ea typeface="Arapey"/>
              <a:cs typeface="Arapey"/>
              <a:sym typeface="Arape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lt1"/>
              </a:solidFill>
              <a:latin typeface="Arapey"/>
              <a:ea typeface="Arapey"/>
              <a:cs typeface="Arapey"/>
              <a:sym typeface="Arapey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3"/>
          <p:cNvSpPr txBox="1"/>
          <p:nvPr/>
        </p:nvSpPr>
        <p:spPr>
          <a:xfrm>
            <a:off x="212600" y="109900"/>
            <a:ext cx="82470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19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500">
                <a:solidFill>
                  <a:srgbClr val="E5BB6E"/>
                </a:solidFill>
                <a:latin typeface="Arapey"/>
                <a:ea typeface="Arapey"/>
                <a:cs typeface="Arapey"/>
                <a:sym typeface="Arapey"/>
              </a:rPr>
              <a:t>Optical Flow or Motion flow </a:t>
            </a:r>
            <a:endParaRPr b="1" sz="4500">
              <a:solidFill>
                <a:srgbClr val="E5BB6E"/>
              </a:solidFill>
            </a:endParaRPr>
          </a:p>
        </p:txBody>
      </p:sp>
      <p:sp>
        <p:nvSpPr>
          <p:cNvPr id="197" name="Google Shape;197;p33"/>
          <p:cNvSpPr txBox="1"/>
          <p:nvPr/>
        </p:nvSpPr>
        <p:spPr>
          <a:xfrm>
            <a:off x="270400" y="4755500"/>
            <a:ext cx="32880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700" u="none" cap="none" strike="noStrike">
                <a:solidFill>
                  <a:schemeClr val="lt1"/>
                </a:solidFill>
              </a:rPr>
              <a:t>MSE for 20 timestamps = 0.0</a:t>
            </a:r>
            <a:r>
              <a:rPr b="1" i="1" lang="en" sz="1700">
                <a:solidFill>
                  <a:schemeClr val="lt1"/>
                </a:solidFill>
              </a:rPr>
              <a:t>34</a:t>
            </a:r>
            <a:endParaRPr b="1" i="1" sz="700">
              <a:solidFill>
                <a:schemeClr val="lt1"/>
              </a:solidFill>
            </a:endParaRPr>
          </a:p>
        </p:txBody>
      </p:sp>
      <p:pic>
        <p:nvPicPr>
          <p:cNvPr id="198" name="Google Shape;198;p33"/>
          <p:cNvPicPr preferRelativeResize="0"/>
          <p:nvPr/>
        </p:nvPicPr>
        <p:blipFill rotWithShape="1">
          <a:blip r:embed="rId3">
            <a:alphaModFix/>
          </a:blip>
          <a:srcRect b="0" l="19309" r="0" t="0"/>
          <a:stretch/>
        </p:blipFill>
        <p:spPr>
          <a:xfrm>
            <a:off x="5001450" y="857650"/>
            <a:ext cx="4014900" cy="366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33"/>
          <p:cNvSpPr txBox="1"/>
          <p:nvPr/>
        </p:nvSpPr>
        <p:spPr>
          <a:xfrm>
            <a:off x="4509175" y="4755500"/>
            <a:ext cx="44490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700">
                <a:solidFill>
                  <a:schemeClr val="lt1"/>
                </a:solidFill>
              </a:rPr>
              <a:t>Our </a:t>
            </a:r>
            <a:r>
              <a:rPr lang="en" sz="1700">
                <a:solidFill>
                  <a:schemeClr val="lt1"/>
                </a:solidFill>
              </a:rPr>
              <a:t>benchmark. This is the number to beat </a:t>
            </a:r>
            <a:endParaRPr sz="1700">
              <a:solidFill>
                <a:schemeClr val="lt1"/>
              </a:solidFill>
            </a:endParaRPr>
          </a:p>
        </p:txBody>
      </p:sp>
      <p:sp>
        <p:nvSpPr>
          <p:cNvPr id="200" name="Google Shape;200;p33"/>
          <p:cNvSpPr/>
          <p:nvPr/>
        </p:nvSpPr>
        <p:spPr>
          <a:xfrm>
            <a:off x="3820500" y="4755500"/>
            <a:ext cx="477300" cy="2616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999999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p33"/>
          <p:cNvSpPr txBox="1"/>
          <p:nvPr/>
        </p:nvSpPr>
        <p:spPr>
          <a:xfrm>
            <a:off x="270400" y="877388"/>
            <a:ext cx="4719300" cy="38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Arapey"/>
                <a:ea typeface="Arapey"/>
                <a:cs typeface="Arapey"/>
                <a:sym typeface="Arapey"/>
              </a:rPr>
              <a:t>Motivation to try: </a:t>
            </a:r>
            <a:endParaRPr b="1" sz="1800">
              <a:solidFill>
                <a:schemeClr val="lt1"/>
              </a:solidFill>
              <a:latin typeface="Arapey"/>
              <a:ea typeface="Arapey"/>
              <a:cs typeface="Arapey"/>
              <a:sym typeface="Arapey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apey"/>
              <a:buChar char="●"/>
            </a:pPr>
            <a:r>
              <a:rPr lang="en">
                <a:solidFill>
                  <a:schemeClr val="lt1"/>
                </a:solidFill>
                <a:latin typeface="Arapey"/>
                <a:ea typeface="Arapey"/>
                <a:cs typeface="Arapey"/>
                <a:sym typeface="Arapey"/>
              </a:rPr>
              <a:t>Prof. Ghosh </a:t>
            </a:r>
            <a:endParaRPr>
              <a:solidFill>
                <a:schemeClr val="lt1"/>
              </a:solidFill>
              <a:latin typeface="Arapey"/>
              <a:ea typeface="Arapey"/>
              <a:cs typeface="Arapey"/>
              <a:sym typeface="Arapey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apey"/>
              <a:buChar char="●"/>
            </a:pPr>
            <a:r>
              <a:rPr lang="en">
                <a:solidFill>
                  <a:schemeClr val="lt1"/>
                </a:solidFill>
                <a:latin typeface="Arapey"/>
                <a:ea typeface="Arapey"/>
                <a:cs typeface="Arapey"/>
                <a:sym typeface="Arapey"/>
              </a:rPr>
              <a:t>Flow problem at the core </a:t>
            </a:r>
            <a:endParaRPr>
              <a:solidFill>
                <a:schemeClr val="lt1"/>
              </a:solidFill>
              <a:latin typeface="Arapey"/>
              <a:ea typeface="Arapey"/>
              <a:cs typeface="Arapey"/>
              <a:sym typeface="Arape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Arapey"/>
                <a:ea typeface="Arapey"/>
                <a:cs typeface="Arapey"/>
                <a:sym typeface="Arapey"/>
              </a:rPr>
              <a:t>Observations: </a:t>
            </a:r>
            <a:endParaRPr b="1" sz="1800">
              <a:solidFill>
                <a:schemeClr val="lt1"/>
              </a:solidFill>
              <a:latin typeface="Arapey"/>
              <a:ea typeface="Arapey"/>
              <a:cs typeface="Arapey"/>
              <a:sym typeface="Arapey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apey"/>
              <a:buChar char="●"/>
            </a:pPr>
            <a:r>
              <a:rPr lang="en">
                <a:solidFill>
                  <a:schemeClr val="lt1"/>
                </a:solidFill>
                <a:latin typeface="Arapey"/>
                <a:ea typeface="Arapey"/>
                <a:cs typeface="Arapey"/>
                <a:sym typeface="Arapey"/>
              </a:rPr>
              <a:t>Predicted line close to actual one but movement is too slow </a:t>
            </a:r>
            <a:endParaRPr>
              <a:solidFill>
                <a:schemeClr val="lt1"/>
              </a:solidFill>
              <a:latin typeface="Arapey"/>
              <a:ea typeface="Arapey"/>
              <a:cs typeface="Arapey"/>
              <a:sym typeface="Arapey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apey"/>
              <a:buChar char="●"/>
            </a:pPr>
            <a:r>
              <a:rPr lang="en">
                <a:solidFill>
                  <a:schemeClr val="lt1"/>
                </a:solidFill>
                <a:latin typeface="Arapey"/>
                <a:ea typeface="Arapey"/>
                <a:cs typeface="Arapey"/>
                <a:sym typeface="Arapey"/>
              </a:rPr>
              <a:t>MSE is still good because we are </a:t>
            </a:r>
            <a:r>
              <a:rPr lang="en">
                <a:solidFill>
                  <a:schemeClr val="lt1"/>
                </a:solidFill>
                <a:latin typeface="Arapey"/>
                <a:ea typeface="Arapey"/>
                <a:cs typeface="Arapey"/>
                <a:sym typeface="Arapey"/>
              </a:rPr>
              <a:t>able</a:t>
            </a:r>
            <a:r>
              <a:rPr lang="en">
                <a:solidFill>
                  <a:schemeClr val="lt1"/>
                </a:solidFill>
                <a:latin typeface="Arapey"/>
                <a:ea typeface="Arapey"/>
                <a:cs typeface="Arapey"/>
                <a:sym typeface="Arapey"/>
              </a:rPr>
              <a:t> to predict the background almost perfectly</a:t>
            </a:r>
            <a:endParaRPr>
              <a:solidFill>
                <a:schemeClr val="lt1"/>
              </a:solidFill>
              <a:latin typeface="Arapey"/>
              <a:ea typeface="Arapey"/>
              <a:cs typeface="Arapey"/>
              <a:sym typeface="Arapey"/>
            </a:endParaRPr>
          </a:p>
          <a:p>
            <a:pPr indent="-3206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CECEC"/>
              </a:buClr>
              <a:buSzPts val="1450"/>
              <a:buFont typeface="Arapey"/>
              <a:buChar char="●"/>
            </a:pPr>
            <a:r>
              <a:rPr lang="en" sz="1450">
                <a:solidFill>
                  <a:srgbClr val="ECECEC"/>
                </a:solidFill>
                <a:latin typeface="Arapey"/>
                <a:ea typeface="Arapey"/>
                <a:cs typeface="Arapey"/>
                <a:sym typeface="Arapey"/>
              </a:rPr>
              <a:t>While optical flow is valuable for short-term, localized motion estimation, it lacks the capacity to address the complex and long-term nature of wildfire spread.</a:t>
            </a:r>
            <a:endParaRPr b="1" sz="1800">
              <a:solidFill>
                <a:schemeClr val="lt1"/>
              </a:solidFill>
              <a:latin typeface="Arapey"/>
              <a:ea typeface="Arapey"/>
              <a:cs typeface="Arapey"/>
              <a:sym typeface="Arapey"/>
            </a:endParaRPr>
          </a:p>
          <a:p>
            <a:pPr indent="0" lvl="0" marL="0" rtl="0" algn="l">
              <a:lnSpc>
                <a:spcPct val="115000"/>
              </a:lnSpc>
              <a:spcBef>
                <a:spcPts val="13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Arapey"/>
                <a:ea typeface="Arapey"/>
                <a:cs typeface="Arapey"/>
                <a:sym typeface="Arapey"/>
              </a:rPr>
              <a:t>Motivation to move to the next model: </a:t>
            </a:r>
            <a:endParaRPr b="1" sz="1800">
              <a:solidFill>
                <a:schemeClr val="lt1"/>
              </a:solidFill>
              <a:latin typeface="Arapey"/>
              <a:ea typeface="Arapey"/>
              <a:cs typeface="Arapey"/>
              <a:sym typeface="Arapey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apey"/>
              <a:buChar char="●"/>
            </a:pPr>
            <a:r>
              <a:rPr lang="en">
                <a:solidFill>
                  <a:schemeClr val="lt1"/>
                </a:solidFill>
                <a:latin typeface="Arapey"/>
                <a:ea typeface="Arapey"/>
                <a:cs typeface="Arapey"/>
                <a:sym typeface="Arapey"/>
              </a:rPr>
              <a:t>Need to use the complete information to predict better</a:t>
            </a:r>
            <a:endParaRPr>
              <a:solidFill>
                <a:schemeClr val="lt1"/>
              </a:solidFill>
              <a:latin typeface="Arapey"/>
              <a:ea typeface="Arapey"/>
              <a:cs typeface="Arapey"/>
              <a:sym typeface="Arapey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apey"/>
              <a:buChar char="●"/>
            </a:pPr>
            <a:r>
              <a:rPr lang="en">
                <a:solidFill>
                  <a:schemeClr val="lt1"/>
                </a:solidFill>
                <a:latin typeface="Arapey"/>
                <a:ea typeface="Arapey"/>
                <a:cs typeface="Arapey"/>
                <a:sym typeface="Arapey"/>
              </a:rPr>
              <a:t>It does not inherently capture </a:t>
            </a:r>
            <a:r>
              <a:rPr b="1" lang="en">
                <a:solidFill>
                  <a:schemeClr val="lt1"/>
                </a:solidFill>
                <a:latin typeface="Arapey"/>
                <a:ea typeface="Arapey"/>
                <a:cs typeface="Arapey"/>
                <a:sym typeface="Arapey"/>
              </a:rPr>
              <a:t>global temporal dynamics</a:t>
            </a:r>
            <a:r>
              <a:rPr lang="en">
                <a:solidFill>
                  <a:schemeClr val="lt1"/>
                </a:solidFill>
                <a:latin typeface="Arapey"/>
                <a:ea typeface="Arapey"/>
                <a:cs typeface="Arapey"/>
                <a:sym typeface="Arapey"/>
              </a:rPr>
              <a:t> or long-term dependencies</a:t>
            </a:r>
            <a:r>
              <a:rPr lang="en" sz="1300">
                <a:solidFill>
                  <a:schemeClr val="lt1"/>
                </a:solidFill>
                <a:latin typeface="Arapey"/>
                <a:ea typeface="Arapey"/>
                <a:cs typeface="Arapey"/>
                <a:sym typeface="Arapey"/>
              </a:rPr>
              <a:t>.</a:t>
            </a:r>
            <a:endParaRPr b="1" sz="1800">
              <a:solidFill>
                <a:schemeClr val="lt1"/>
              </a:solidFill>
              <a:latin typeface="Arapey"/>
              <a:ea typeface="Arapey"/>
              <a:cs typeface="Arapey"/>
              <a:sym typeface="Arapey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